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F8B56-BC72-4800-8F24-231B17FA7BA2}" type="datetimeFigureOut">
              <a:rPr lang="fr-FR" smtClean="0"/>
              <a:t>12/01/2011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85327-FDA0-4C55-A4F2-8CAE3E36DB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5823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85327-FDA0-4C55-A4F2-8CAE3E36DB19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7717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4603A-CBB4-4C5C-8C27-6382D13FD380}" type="datetimeFigureOut">
              <a:rPr lang="fr-FR" smtClean="0"/>
              <a:t>12/01/2011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F3653-E5CA-44C1-8C27-9F7B203AA6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3068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4603A-CBB4-4C5C-8C27-6382D13FD380}" type="datetimeFigureOut">
              <a:rPr lang="fr-FR" smtClean="0"/>
              <a:t>12/01/2011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F3653-E5CA-44C1-8C27-9F7B203AA6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7102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4603A-CBB4-4C5C-8C27-6382D13FD380}" type="datetimeFigureOut">
              <a:rPr lang="fr-FR" smtClean="0"/>
              <a:t>12/01/2011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F3653-E5CA-44C1-8C27-9F7B203AA6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562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4603A-CBB4-4C5C-8C27-6382D13FD380}" type="datetimeFigureOut">
              <a:rPr lang="fr-FR" smtClean="0"/>
              <a:t>12/01/2011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F3653-E5CA-44C1-8C27-9F7B203AA6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3246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4603A-CBB4-4C5C-8C27-6382D13FD380}" type="datetimeFigureOut">
              <a:rPr lang="fr-FR" smtClean="0"/>
              <a:t>12/01/2011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F3653-E5CA-44C1-8C27-9F7B203AA6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6830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4603A-CBB4-4C5C-8C27-6382D13FD380}" type="datetimeFigureOut">
              <a:rPr lang="fr-FR" smtClean="0"/>
              <a:t>12/01/2011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F3653-E5CA-44C1-8C27-9F7B203AA6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7466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4603A-CBB4-4C5C-8C27-6382D13FD380}" type="datetimeFigureOut">
              <a:rPr lang="fr-FR" smtClean="0"/>
              <a:t>12/01/2011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F3653-E5CA-44C1-8C27-9F7B203AA6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902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4603A-CBB4-4C5C-8C27-6382D13FD380}" type="datetimeFigureOut">
              <a:rPr lang="fr-FR" smtClean="0"/>
              <a:t>12/01/2011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F3653-E5CA-44C1-8C27-9F7B203AA6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2884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4603A-CBB4-4C5C-8C27-6382D13FD380}" type="datetimeFigureOut">
              <a:rPr lang="fr-FR" smtClean="0"/>
              <a:t>12/01/2011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F3653-E5CA-44C1-8C27-9F7B203AA6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9866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4603A-CBB4-4C5C-8C27-6382D13FD380}" type="datetimeFigureOut">
              <a:rPr lang="fr-FR" smtClean="0"/>
              <a:t>12/01/2011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F3653-E5CA-44C1-8C27-9F7B203AA6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2452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4603A-CBB4-4C5C-8C27-6382D13FD380}" type="datetimeFigureOut">
              <a:rPr lang="fr-FR" smtClean="0"/>
              <a:t>12/01/2011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F3653-E5CA-44C1-8C27-9F7B203AA6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0648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4603A-CBB4-4C5C-8C27-6382D13FD380}" type="datetimeFigureOut">
              <a:rPr lang="fr-FR" smtClean="0"/>
              <a:t>12/01/2011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F3653-E5CA-44C1-8C27-9F7B203AA6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9948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86200" cy="1143000"/>
          </a:xfrm>
        </p:spPr>
        <p:txBody>
          <a:bodyPr/>
          <a:lstStyle/>
          <a:p>
            <a:r>
              <a:rPr lang="en-US" sz="2800" b="1" smtClean="0">
                <a:latin typeface="Arial" charset="0"/>
                <a:cs typeface="Arial" charset="0"/>
              </a:rPr>
              <a:t>GRANULOME PÉRIAPICAL</a:t>
            </a:r>
          </a:p>
        </p:txBody>
      </p:sp>
      <p:sp>
        <p:nvSpPr>
          <p:cNvPr id="18435" name="Content Placeholder 4"/>
          <p:cNvSpPr>
            <a:spLocks noGrp="1"/>
          </p:cNvSpPr>
          <p:nvPr>
            <p:ph sz="half" idx="1"/>
          </p:nvPr>
        </p:nvSpPr>
        <p:spPr>
          <a:xfrm>
            <a:off x="0" y="1600200"/>
            <a:ext cx="5257800" cy="4525963"/>
          </a:xfrm>
        </p:spPr>
        <p:txBody>
          <a:bodyPr/>
          <a:lstStyle/>
          <a:p>
            <a:endParaRPr lang="en-US" sz="2000" smtClean="0">
              <a:latin typeface="Arial" charset="0"/>
              <a:cs typeface="Arial" charset="0"/>
            </a:endParaRPr>
          </a:p>
          <a:p>
            <a:r>
              <a:rPr lang="en-US" sz="2000" i="1" smtClean="0">
                <a:latin typeface="Arial" charset="0"/>
                <a:cs typeface="Arial" charset="0"/>
              </a:rPr>
              <a:t>tissu de granulation</a:t>
            </a:r>
          </a:p>
          <a:p>
            <a:pPr lvl="1"/>
            <a:r>
              <a:rPr lang="en-US" sz="2000" smtClean="0">
                <a:latin typeface="Arial" charset="0"/>
                <a:cs typeface="Arial" charset="0"/>
              </a:rPr>
              <a:t>nombreux vaiseaux sanguins</a:t>
            </a:r>
          </a:p>
          <a:p>
            <a:pPr lvl="1"/>
            <a:r>
              <a:rPr lang="en-US" sz="2000" smtClean="0">
                <a:latin typeface="Arial" charset="0"/>
                <a:cs typeface="Arial" charset="0"/>
              </a:rPr>
              <a:t>cellules inflamatoires–lymphocytes, plasmocytes, polynucléaires</a:t>
            </a:r>
          </a:p>
          <a:p>
            <a:pPr lvl="1"/>
            <a:r>
              <a:rPr lang="en-US" sz="2000" smtClean="0">
                <a:latin typeface="Arial" charset="0"/>
                <a:cs typeface="Arial" charset="0"/>
              </a:rPr>
              <a:t>fibroblastes</a:t>
            </a:r>
          </a:p>
          <a:p>
            <a:r>
              <a:rPr lang="en-US" sz="2000" i="1" smtClean="0">
                <a:latin typeface="Arial" charset="0"/>
                <a:cs typeface="Arial" charset="0"/>
              </a:rPr>
              <a:t>en périphérie – fibres collagènes</a:t>
            </a:r>
          </a:p>
          <a:p>
            <a:endParaRPr lang="en-US" sz="2000" smtClean="0">
              <a:latin typeface="Arial" charset="0"/>
              <a:cs typeface="Arial" charset="0"/>
            </a:endParaRPr>
          </a:p>
        </p:txBody>
      </p:sp>
      <p:pic>
        <p:nvPicPr>
          <p:cNvPr id="18436" name="Picture 5" descr="D:\imagini\LP\foto st BD 2\gran apica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41888" y="228600"/>
            <a:ext cx="3897312" cy="2819400"/>
          </a:xfrm>
          <a:noFill/>
        </p:spPr>
      </p:pic>
      <p:pic>
        <p:nvPicPr>
          <p:cNvPr id="18437" name="Picture 6" descr="D:\imagini\LP\foto st BD\gran apical1.jpg"/>
          <p:cNvPicPr>
            <a:picLocks noChangeAspect="1" noChangeArrowheads="1"/>
          </p:cNvPicPr>
          <p:nvPr/>
        </p:nvPicPr>
        <p:blipFill>
          <a:blip r:embed="rId3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95700"/>
            <a:ext cx="3962400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08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3810000" cy="1143000"/>
          </a:xfrm>
        </p:spPr>
        <p:txBody>
          <a:bodyPr/>
          <a:lstStyle/>
          <a:p>
            <a:pPr eaLnBrk="1" hangingPunct="1"/>
            <a:r>
              <a:rPr lang="en-US" sz="2800" b="1" smtClean="0">
                <a:latin typeface="Arial" charset="0"/>
                <a:cs typeface="Arial" charset="0"/>
              </a:rPr>
              <a:t>ÉPULIS FIBREUX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905000"/>
            <a:ext cx="4953000" cy="4419600"/>
          </a:xfrm>
        </p:spPr>
        <p:txBody>
          <a:bodyPr/>
          <a:lstStyle/>
          <a:p>
            <a:pPr eaLnBrk="1" hangingPunct="1"/>
            <a:r>
              <a:rPr lang="fr-FR" sz="2400" smtClean="0">
                <a:latin typeface="Arial" charset="0"/>
                <a:cs typeface="Arial" charset="0"/>
              </a:rPr>
              <a:t>formation nodulaire, de consistance ferme</a:t>
            </a:r>
            <a:r>
              <a:rPr lang="ro-RO" sz="2400" smtClean="0">
                <a:latin typeface="Arial" charset="0"/>
                <a:cs typeface="Arial" charset="0"/>
              </a:rPr>
              <a:t> </a:t>
            </a:r>
            <a:r>
              <a:rPr lang="en-US" sz="2400" smtClean="0">
                <a:latin typeface="Arial" charset="0"/>
                <a:cs typeface="Arial" charset="0"/>
              </a:rPr>
              <a:t>, rose</a:t>
            </a:r>
            <a:endParaRPr lang="ro-RO" sz="240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ro-RO" smtClean="0">
                <a:latin typeface="Arial" charset="0"/>
                <a:cs typeface="Arial" charset="0"/>
              </a:rPr>
              <a:t>	</a:t>
            </a: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en-US" sz="240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en-US" sz="240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sz="2400" smtClean="0">
                <a:latin typeface="Arial" charset="0"/>
                <a:cs typeface="Arial" charset="0"/>
              </a:rPr>
              <a:t>tissu </a:t>
            </a:r>
            <a:r>
              <a:rPr lang="ro-RO" sz="2400" smtClean="0">
                <a:latin typeface="Arial" charset="0"/>
                <a:cs typeface="Arial" charset="0"/>
              </a:rPr>
              <a:t>conj</a:t>
            </a:r>
            <a:r>
              <a:rPr lang="en-US" sz="2400" smtClean="0">
                <a:latin typeface="Arial" charset="0"/>
                <a:cs typeface="Arial" charset="0"/>
              </a:rPr>
              <a:t>o</a:t>
            </a:r>
            <a:r>
              <a:rPr lang="ro-RO" sz="2400" smtClean="0">
                <a:latin typeface="Arial" charset="0"/>
                <a:cs typeface="Arial" charset="0"/>
              </a:rPr>
              <a:t>ncti</a:t>
            </a:r>
            <a:r>
              <a:rPr lang="en-US" sz="2400" smtClean="0">
                <a:latin typeface="Arial" charset="0"/>
                <a:cs typeface="Arial" charset="0"/>
              </a:rPr>
              <a:t>f</a:t>
            </a:r>
            <a:r>
              <a:rPr lang="ro-RO" sz="2400" smtClean="0">
                <a:latin typeface="Arial" charset="0"/>
                <a:cs typeface="Arial" charset="0"/>
              </a:rPr>
              <a:t> </a:t>
            </a:r>
            <a:r>
              <a:rPr lang="en-US" sz="2400" smtClean="0">
                <a:latin typeface="Arial" charset="0"/>
                <a:cs typeface="Arial" charset="0"/>
              </a:rPr>
              <a:t>riche en </a:t>
            </a:r>
            <a:r>
              <a:rPr lang="ro-RO" sz="2400" smtClean="0">
                <a:latin typeface="Arial" charset="0"/>
                <a:cs typeface="Arial" charset="0"/>
              </a:rPr>
              <a:t>fibr</a:t>
            </a:r>
            <a:r>
              <a:rPr lang="en-US" sz="2400" smtClean="0">
                <a:latin typeface="Arial" charset="0"/>
                <a:cs typeface="Arial" charset="0"/>
              </a:rPr>
              <a:t>es</a:t>
            </a:r>
            <a:r>
              <a:rPr lang="ro-RO" sz="2400" smtClean="0">
                <a:latin typeface="Arial" charset="0"/>
                <a:cs typeface="Arial" charset="0"/>
              </a:rPr>
              <a:t> </a:t>
            </a:r>
            <a:r>
              <a:rPr lang="en-US" sz="2400" smtClean="0">
                <a:latin typeface="Arial" charset="0"/>
                <a:cs typeface="Arial" charset="0"/>
              </a:rPr>
              <a:t>collagènes disposés en faisceaux </a:t>
            </a:r>
          </a:p>
          <a:p>
            <a:pPr eaLnBrk="1" hangingPunct="1"/>
            <a:r>
              <a:rPr lang="ro-RO" sz="2400" smtClean="0">
                <a:latin typeface="Arial" charset="0"/>
                <a:cs typeface="Arial" charset="0"/>
              </a:rPr>
              <a:t>infiltrat inflam</a:t>
            </a:r>
            <a:r>
              <a:rPr lang="en-US" sz="2400" smtClean="0">
                <a:latin typeface="Arial" charset="0"/>
                <a:cs typeface="Arial" charset="0"/>
              </a:rPr>
              <a:t>m</a:t>
            </a:r>
            <a:r>
              <a:rPr lang="ro-RO" sz="2400" smtClean="0">
                <a:latin typeface="Arial" charset="0"/>
                <a:cs typeface="Arial" charset="0"/>
              </a:rPr>
              <a:t>ato</a:t>
            </a:r>
            <a:r>
              <a:rPr lang="en-US" sz="2400" smtClean="0">
                <a:latin typeface="Arial" charset="0"/>
                <a:cs typeface="Arial" charset="0"/>
              </a:rPr>
              <a:t>i</a:t>
            </a:r>
            <a:r>
              <a:rPr lang="ro-RO" sz="2400" smtClean="0">
                <a:latin typeface="Arial" charset="0"/>
                <a:cs typeface="Arial" charset="0"/>
              </a:rPr>
              <a:t>r</a:t>
            </a:r>
            <a:r>
              <a:rPr lang="en-US" sz="2400" smtClean="0">
                <a:latin typeface="Arial" charset="0"/>
                <a:cs typeface="Arial" charset="0"/>
              </a:rPr>
              <a:t>e mononucléé </a:t>
            </a:r>
            <a:r>
              <a:rPr lang="ro-RO" sz="2400" smtClean="0">
                <a:latin typeface="Arial" charset="0"/>
                <a:cs typeface="Arial" charset="0"/>
              </a:rPr>
              <a:t>périvasculaire</a:t>
            </a:r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99" t="21556" r="12666" b="25111"/>
          <a:stretch>
            <a:fillRect/>
          </a:stretch>
        </p:blipFill>
        <p:spPr bwMode="auto">
          <a:xfrm>
            <a:off x="5410200" y="685800"/>
            <a:ext cx="3200400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11" descr="Ep 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962400"/>
            <a:ext cx="3254375" cy="243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680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2800" b="1" smtClean="0">
                <a:latin typeface="Arial" charset="0"/>
                <a:cs typeface="Arial" charset="0"/>
              </a:rPr>
              <a:t>MORPHOPATHOLOGIE DES MAXILLAIRES</a:t>
            </a:r>
          </a:p>
        </p:txBody>
      </p:sp>
      <p:sp>
        <p:nvSpPr>
          <p:cNvPr id="28675" name="Subtitle 2"/>
          <p:cNvSpPr>
            <a:spLocks noGrp="1"/>
          </p:cNvSpPr>
          <p:nvPr>
            <p:ph type="subTitle" idx="1"/>
          </p:nvPr>
        </p:nvSpPr>
        <p:spPr>
          <a:xfrm>
            <a:off x="533400" y="4267200"/>
            <a:ext cx="7239000" cy="1752600"/>
          </a:xfrm>
        </p:spPr>
        <p:txBody>
          <a:bodyPr/>
          <a:lstStyle/>
          <a:p>
            <a:pPr eaLnBrk="1" hangingPunct="1"/>
            <a:r>
              <a:rPr lang="fr-FR" sz="2400" b="1" smtClean="0">
                <a:solidFill>
                  <a:schemeClr val="tx1"/>
                </a:solidFill>
                <a:latin typeface="Arial" charset="0"/>
                <a:cs typeface="Arial" charset="0"/>
              </a:rPr>
              <a:t>KYSTES ET TUMEURS ODONTOGENES</a:t>
            </a:r>
            <a:endParaRPr lang="en-US" sz="2400" b="1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84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b="1" smtClean="0">
                <a:latin typeface="Arial" charset="0"/>
                <a:cs typeface="Arial" charset="0"/>
              </a:rPr>
              <a:t>KYSTES DES MAXILLAIRES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534400" cy="4648200"/>
          </a:xfrm>
        </p:spPr>
        <p:txBody>
          <a:bodyPr/>
          <a:lstStyle/>
          <a:p>
            <a:pPr eaLnBrk="1" hangingPunct="1"/>
            <a:r>
              <a:rPr lang="en-US" sz="2000" smtClean="0">
                <a:latin typeface="Arial" charset="0"/>
                <a:cs typeface="Arial" charset="0"/>
              </a:rPr>
              <a:t>Cavités formées dans </a:t>
            </a:r>
            <a:r>
              <a:rPr lang="ro-RO" sz="2000" smtClean="0">
                <a:latin typeface="Arial" charset="0"/>
                <a:cs typeface="Arial" charset="0"/>
              </a:rPr>
              <a:t> l'os</a:t>
            </a:r>
            <a:r>
              <a:rPr lang="en-US" sz="2000" smtClean="0">
                <a:latin typeface="Arial" charset="0"/>
                <a:cs typeface="Arial" charset="0"/>
              </a:rPr>
              <a:t>,</a:t>
            </a:r>
            <a:r>
              <a:rPr lang="ro-RO" sz="2000" smtClean="0">
                <a:latin typeface="Arial" charset="0"/>
                <a:cs typeface="Arial" charset="0"/>
              </a:rPr>
              <a:t> </a:t>
            </a:r>
            <a:r>
              <a:rPr lang="en-US" sz="2000" smtClean="0">
                <a:latin typeface="Arial" charset="0"/>
                <a:cs typeface="Arial" charset="0"/>
              </a:rPr>
              <a:t>d’origine dentaire  ou épithéliale (</a:t>
            </a:r>
            <a:r>
              <a:rPr lang="ro-RO" sz="2000" smtClean="0">
                <a:latin typeface="Arial" charset="0"/>
                <a:cs typeface="Arial" charset="0"/>
              </a:rPr>
              <a:t>reliquats de l'épithélium dentaire</a:t>
            </a:r>
            <a:r>
              <a:rPr lang="en-US" sz="2000" smtClean="0">
                <a:latin typeface="Arial" charset="0"/>
                <a:cs typeface="Arial" charset="0"/>
              </a:rPr>
              <a:t>)</a:t>
            </a:r>
            <a:endParaRPr lang="ro-RO" sz="2000" smtClean="0">
              <a:latin typeface="Arial" charset="0"/>
              <a:cs typeface="Arial" charset="0"/>
            </a:endParaRPr>
          </a:p>
          <a:p>
            <a:pPr eaLnBrk="1" hangingPunct="1"/>
            <a:endParaRPr lang="en-US" sz="2400" smtClean="0">
              <a:latin typeface="Arial" charset="0"/>
              <a:cs typeface="Arial" charset="0"/>
            </a:endParaRPr>
          </a:p>
          <a:p>
            <a:r>
              <a:rPr lang="en-US" sz="2000" b="1" smtClean="0">
                <a:latin typeface="Arial" charset="0"/>
                <a:cs typeface="Arial" charset="0"/>
              </a:rPr>
              <a:t>kystes odontogènes</a:t>
            </a:r>
            <a:r>
              <a:rPr lang="en-US" sz="2000" smtClean="0">
                <a:latin typeface="Arial" charset="0"/>
                <a:cs typeface="Arial" charset="0"/>
              </a:rPr>
              <a:t> se développent </a:t>
            </a:r>
            <a:r>
              <a:rPr lang="fr-FR" sz="2000" smtClean="0">
                <a:latin typeface="Arial" charset="0"/>
                <a:cs typeface="Arial" charset="0"/>
              </a:rPr>
              <a:t>à partir des structures de l’odontogenèse, comme les vestiges des </a:t>
            </a:r>
            <a:r>
              <a:rPr lang="en-US" sz="2000" smtClean="0">
                <a:latin typeface="Arial" charset="0"/>
                <a:cs typeface="Arial" charset="0"/>
              </a:rPr>
              <a:t>lames dentaires</a:t>
            </a:r>
            <a:endParaRPr lang="ro-RO" sz="2000" smtClean="0">
              <a:latin typeface="Arial" charset="0"/>
              <a:cs typeface="Arial" charset="0"/>
            </a:endParaRPr>
          </a:p>
          <a:p>
            <a:endParaRPr lang="en-US" sz="2000" b="1" smtClean="0">
              <a:latin typeface="Arial" charset="0"/>
              <a:cs typeface="Arial" charset="0"/>
            </a:endParaRPr>
          </a:p>
          <a:p>
            <a:r>
              <a:rPr lang="en-US" sz="2000" b="1" smtClean="0">
                <a:latin typeface="Arial" charset="0"/>
                <a:cs typeface="Arial" charset="0"/>
              </a:rPr>
              <a:t>kystes non odontogènes </a:t>
            </a:r>
            <a:r>
              <a:rPr lang="fr-FR" sz="2000" smtClean="0">
                <a:latin typeface="Arial" charset="0"/>
                <a:cs typeface="Arial" charset="0"/>
              </a:rPr>
              <a:t>sont dérivés d’amas de cellules épithéliales qui ne sont pas </a:t>
            </a:r>
            <a:r>
              <a:rPr lang="en-US" sz="2000" smtClean="0">
                <a:latin typeface="Arial" charset="0"/>
                <a:cs typeface="Arial" charset="0"/>
              </a:rPr>
              <a:t>impliquées dans l’odontognèse </a:t>
            </a:r>
          </a:p>
          <a:p>
            <a:endParaRPr lang="en-US" sz="2000" smtClean="0">
              <a:latin typeface="Arial" charset="0"/>
              <a:cs typeface="Arial" charset="0"/>
            </a:endParaRPr>
          </a:p>
          <a:p>
            <a:r>
              <a:rPr lang="fr-FR" sz="2000" smtClean="0">
                <a:latin typeface="Arial" charset="0"/>
                <a:cs typeface="Arial" charset="0"/>
              </a:rPr>
              <a:t>le kyste est bordé par une paroi épithéliale</a:t>
            </a:r>
            <a:endParaRPr lang="ro-RO" sz="200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ro-RO" sz="2400" smtClean="0">
              <a:latin typeface="Arial" charset="0"/>
              <a:cs typeface="Arial" charset="0"/>
            </a:endParaRPr>
          </a:p>
          <a:p>
            <a:pPr algn="just" eaLnBrk="1" hangingPunct="1">
              <a:buFont typeface="Arial" charset="0"/>
              <a:buNone/>
            </a:pPr>
            <a:endParaRPr lang="ro-RO" sz="2400" smtClean="0">
              <a:latin typeface="Arial" charset="0"/>
              <a:cs typeface="Arial" charset="0"/>
            </a:endParaRPr>
          </a:p>
          <a:p>
            <a:pPr algn="just" eaLnBrk="1" hangingPunct="1">
              <a:buFont typeface="Arial" charset="0"/>
              <a:buNone/>
            </a:pPr>
            <a:endParaRPr lang="en-US" sz="240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90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b="1" smtClean="0">
                <a:latin typeface="Arial" charset="0"/>
                <a:cs typeface="Arial" charset="0"/>
              </a:rPr>
              <a:t>KYSTE ODONTOGÈNE</a:t>
            </a:r>
          </a:p>
        </p:txBody>
      </p:sp>
      <p:sp>
        <p:nvSpPr>
          <p:cNvPr id="30723" name="Content Placeholder 4"/>
          <p:cNvSpPr>
            <a:spLocks noGrp="1"/>
          </p:cNvSpPr>
          <p:nvPr>
            <p:ph sz="half" idx="1"/>
          </p:nvPr>
        </p:nvSpPr>
        <p:spPr>
          <a:xfrm>
            <a:off x="0" y="2057400"/>
            <a:ext cx="5029200" cy="38862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o-RO" b="1" smtClean="0">
                <a:latin typeface="Arial" charset="0"/>
                <a:cs typeface="Arial" charset="0"/>
              </a:rPr>
              <a:t>	</a:t>
            </a:r>
            <a:r>
              <a:rPr lang="en-US" sz="2000" b="1" smtClean="0">
                <a:latin typeface="Arial" charset="0"/>
                <a:cs typeface="Arial" charset="0"/>
              </a:rPr>
              <a:t>KÉRATOKYSTE </a:t>
            </a:r>
            <a:r>
              <a:rPr lang="en-US" sz="2000" smtClean="0">
                <a:latin typeface="Arial" charset="0"/>
                <a:cs typeface="Arial" charset="0"/>
              </a:rPr>
              <a:t>(</a:t>
            </a:r>
            <a:r>
              <a:rPr lang="ro-RO" sz="2000" smtClean="0">
                <a:latin typeface="Arial" charset="0"/>
                <a:cs typeface="Arial" charset="0"/>
              </a:rPr>
              <a:t>kyste primordial</a:t>
            </a:r>
            <a:r>
              <a:rPr lang="en-US" sz="2000" smtClean="0">
                <a:latin typeface="Arial" charset="0"/>
                <a:cs typeface="Arial" charset="0"/>
              </a:rPr>
              <a:t>)</a:t>
            </a:r>
            <a:endParaRPr lang="ro-RO" sz="2000" smtClean="0">
              <a:latin typeface="Arial" charset="0"/>
              <a:cs typeface="Arial" charset="0"/>
            </a:endParaRPr>
          </a:p>
          <a:p>
            <a:pPr eaLnBrk="1" hangingPunct="1"/>
            <a:endParaRPr lang="en-US" sz="2000" b="1" smtClean="0">
              <a:latin typeface="Arial" charset="0"/>
              <a:cs typeface="Arial" charset="0"/>
            </a:endParaRPr>
          </a:p>
          <a:p>
            <a:pPr eaLnBrk="1" hangingPunct="1"/>
            <a:r>
              <a:rPr lang="ro-RO" sz="2000" b="1" smtClean="0">
                <a:latin typeface="Arial" charset="0"/>
                <a:cs typeface="Arial" charset="0"/>
              </a:rPr>
              <a:t>cavité kystique</a:t>
            </a:r>
            <a:r>
              <a:rPr lang="en-US" sz="2000" b="1" smtClean="0">
                <a:latin typeface="Arial" charset="0"/>
                <a:cs typeface="Arial" charset="0"/>
              </a:rPr>
              <a:t> </a:t>
            </a:r>
            <a:r>
              <a:rPr lang="ro-RO" sz="2000" smtClean="0">
                <a:latin typeface="Arial" charset="0"/>
                <a:cs typeface="Arial" charset="0"/>
              </a:rPr>
              <a:t>tapissée par un épithélium kératinisé</a:t>
            </a:r>
            <a:endParaRPr lang="en-US" sz="2000" smtClean="0">
              <a:latin typeface="Arial" charset="0"/>
              <a:cs typeface="Arial" charset="0"/>
            </a:endParaRPr>
          </a:p>
          <a:p>
            <a:pPr eaLnBrk="1" hangingPunct="1"/>
            <a:endParaRPr lang="ro-RO" sz="2000" smtClean="0">
              <a:latin typeface="Arial" charset="0"/>
              <a:cs typeface="Arial" charset="0"/>
            </a:endParaRPr>
          </a:p>
          <a:p>
            <a:pPr eaLnBrk="1" hangingPunct="1"/>
            <a:r>
              <a:rPr lang="ro-RO" sz="2000" b="1" smtClean="0">
                <a:latin typeface="Arial" charset="0"/>
                <a:cs typeface="Arial" charset="0"/>
              </a:rPr>
              <a:t>capsule fibreuse</a:t>
            </a:r>
            <a:r>
              <a:rPr lang="en-US" sz="2000" b="1" smtClean="0">
                <a:latin typeface="Arial" charset="0"/>
                <a:cs typeface="Arial" charset="0"/>
              </a:rPr>
              <a:t> - </a:t>
            </a:r>
            <a:r>
              <a:rPr lang="ro-RO" sz="2000" smtClean="0">
                <a:latin typeface="Arial" charset="0"/>
                <a:cs typeface="Arial" charset="0"/>
              </a:rPr>
              <a:t>paroi fibreuse sans inflammation</a:t>
            </a:r>
            <a:endParaRPr lang="ro-RO" sz="2000" b="1" smtClean="0">
              <a:latin typeface="Arial" charset="0"/>
              <a:cs typeface="Arial" charset="0"/>
            </a:endParaRPr>
          </a:p>
          <a:p>
            <a:endParaRPr lang="fr-FR" sz="2000" smtClean="0">
              <a:latin typeface="Arial" charset="0"/>
              <a:cs typeface="Arial" charset="0"/>
            </a:endParaRPr>
          </a:p>
          <a:p>
            <a:r>
              <a:rPr lang="fr-FR" sz="2000" b="1" smtClean="0">
                <a:latin typeface="Arial" charset="0"/>
                <a:cs typeface="Arial" charset="0"/>
              </a:rPr>
              <a:t>lumière </a:t>
            </a:r>
            <a:r>
              <a:rPr lang="fr-FR" sz="2000" smtClean="0">
                <a:latin typeface="Arial" charset="0"/>
                <a:cs typeface="Arial" charset="0"/>
              </a:rPr>
              <a:t>du kyste contient des </a:t>
            </a:r>
            <a:r>
              <a:rPr lang="en-US" sz="2000" smtClean="0">
                <a:latin typeface="Arial" charset="0"/>
                <a:cs typeface="Arial" charset="0"/>
              </a:rPr>
              <a:t>amas</a:t>
            </a:r>
          </a:p>
          <a:p>
            <a:pPr>
              <a:buFont typeface="Arial" charset="0"/>
              <a:buNone/>
            </a:pPr>
            <a:r>
              <a:rPr lang="en-US" sz="2000" smtClean="0">
                <a:latin typeface="Arial" charset="0"/>
                <a:cs typeface="Arial" charset="0"/>
              </a:rPr>
              <a:t>	 de cellules kératinisées</a:t>
            </a:r>
            <a:endParaRPr lang="ro-RO" sz="2000" smtClean="0">
              <a:latin typeface="Arial" charset="0"/>
              <a:cs typeface="Arial" charset="0"/>
            </a:endParaRPr>
          </a:p>
        </p:txBody>
      </p:sp>
      <p:pic>
        <p:nvPicPr>
          <p:cNvPr id="30724" name="Picture 5" descr="D:\imagini\LP\foto st BD 2\1  2\2\cheratochist\cheratochist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2362200"/>
            <a:ext cx="3986213" cy="3276600"/>
          </a:xfrm>
          <a:noFill/>
        </p:spPr>
      </p:pic>
    </p:spTree>
    <p:extLst>
      <p:ext uri="{BB962C8B-B14F-4D97-AF65-F5344CB8AC3E}">
        <p14:creationId xmlns:p14="http://schemas.microsoft.com/office/powerpoint/2010/main" val="342877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sz="2800" b="1" smtClean="0">
                <a:latin typeface="Arial" charset="0"/>
                <a:cs typeface="Arial" charset="0"/>
              </a:rPr>
              <a:t>KYSTE ODONTOGÈNE</a:t>
            </a:r>
            <a:endParaRPr lang="en-US" sz="2800" smtClean="0"/>
          </a:p>
        </p:txBody>
      </p:sp>
      <p:sp>
        <p:nvSpPr>
          <p:cNvPr id="31747" name="Content Placeholder 2"/>
          <p:cNvSpPr>
            <a:spLocks noGrp="1"/>
          </p:cNvSpPr>
          <p:nvPr>
            <p:ph sz="half" idx="1"/>
          </p:nvPr>
        </p:nvSpPr>
        <p:spPr>
          <a:xfrm>
            <a:off x="0" y="1066800"/>
            <a:ext cx="5334000" cy="54102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000" b="1" smtClean="0">
                <a:latin typeface="Arial" charset="0"/>
                <a:cs typeface="Arial" charset="0"/>
              </a:rPr>
              <a:t>	KYSTE  RADICULAIRE </a:t>
            </a:r>
            <a:r>
              <a:rPr lang="en-US" sz="2000" smtClean="0">
                <a:latin typeface="Arial" charset="0"/>
                <a:cs typeface="Arial" charset="0"/>
              </a:rPr>
              <a:t>(périapical)</a:t>
            </a:r>
            <a:endParaRPr lang="ro-RO" sz="2000" smtClean="0">
              <a:latin typeface="Arial" charset="0"/>
              <a:cs typeface="Arial" charset="0"/>
            </a:endParaRPr>
          </a:p>
          <a:p>
            <a:pPr eaLnBrk="1" hangingPunct="1"/>
            <a:endParaRPr lang="en-US" sz="2000" b="1" smtClean="0">
              <a:latin typeface="Arial" charset="0"/>
              <a:cs typeface="Arial" charset="0"/>
            </a:endParaRPr>
          </a:p>
          <a:p>
            <a:pPr eaLnBrk="1" hangingPunct="1"/>
            <a:r>
              <a:rPr lang="ro-RO" sz="2000" b="1" smtClean="0">
                <a:latin typeface="Arial" charset="0"/>
                <a:cs typeface="Arial" charset="0"/>
              </a:rPr>
              <a:t>cavité kystique</a:t>
            </a:r>
            <a:r>
              <a:rPr lang="en-US" sz="2000" b="1" smtClean="0">
                <a:latin typeface="Arial" charset="0"/>
                <a:cs typeface="Arial" charset="0"/>
              </a:rPr>
              <a:t> </a:t>
            </a:r>
            <a:r>
              <a:rPr lang="ro-RO" sz="2000" smtClean="0">
                <a:latin typeface="Arial" charset="0"/>
                <a:cs typeface="Arial" charset="0"/>
              </a:rPr>
              <a:t>tapissée par un épithélium non kératinisé</a:t>
            </a:r>
            <a:endParaRPr lang="en-US" sz="2000" smtClean="0">
              <a:latin typeface="Arial" charset="0"/>
              <a:cs typeface="Arial" charset="0"/>
            </a:endParaRPr>
          </a:p>
          <a:p>
            <a:pPr eaLnBrk="1" hangingPunct="1"/>
            <a:endParaRPr lang="ro-RO" sz="2000" smtClean="0">
              <a:latin typeface="Arial" charset="0"/>
              <a:cs typeface="Arial" charset="0"/>
            </a:endParaRPr>
          </a:p>
          <a:p>
            <a:r>
              <a:rPr lang="en-US" sz="2000" b="1" smtClean="0">
                <a:latin typeface="Arial" charset="0"/>
                <a:cs typeface="Arial" charset="0"/>
              </a:rPr>
              <a:t>paroi est inflammatoire </a:t>
            </a:r>
            <a:r>
              <a:rPr lang="en-US" sz="2000" smtClean="0">
                <a:latin typeface="Arial" charset="0"/>
                <a:cs typeface="Arial" charset="0"/>
              </a:rPr>
              <a:t>avec des éléments varié –lymphocytes, plasmocytes, polynucléaires, </a:t>
            </a:r>
            <a:r>
              <a:rPr lang="fr-FR" sz="2000" smtClean="0">
                <a:latin typeface="Arial" charset="0"/>
                <a:cs typeface="Arial" charset="0"/>
              </a:rPr>
              <a:t>macrophages,</a:t>
            </a:r>
            <a:r>
              <a:rPr lang="en-US" sz="2000" smtClean="0">
                <a:latin typeface="Arial" charset="0"/>
                <a:cs typeface="Arial" charset="0"/>
              </a:rPr>
              <a:t>cristaux de cholest</a:t>
            </a:r>
            <a:r>
              <a:rPr lang="fr-FR" sz="2000" smtClean="0">
                <a:latin typeface="Arial" charset="0"/>
                <a:cs typeface="Arial" charset="0"/>
              </a:rPr>
              <a:t>érol, hémosidérine </a:t>
            </a:r>
            <a:endParaRPr lang="en-US" sz="2000" smtClean="0"/>
          </a:p>
          <a:p>
            <a:pPr eaLnBrk="1" hangingPunct="1">
              <a:buFont typeface="Arial" charset="0"/>
              <a:buNone/>
            </a:pPr>
            <a:r>
              <a:rPr lang="en-US" sz="2000" smtClean="0">
                <a:latin typeface="Arial" charset="0"/>
                <a:cs typeface="Arial" charset="0"/>
              </a:rPr>
              <a:t>	</a:t>
            </a:r>
            <a:endParaRPr lang="ro-RO" sz="2000" smtClean="0">
              <a:latin typeface="Arial" charset="0"/>
              <a:cs typeface="Arial" charset="0"/>
            </a:endParaRPr>
          </a:p>
          <a:p>
            <a:pPr eaLnBrk="1" hangingPunct="1"/>
            <a:r>
              <a:rPr lang="fr-FR" sz="2000" b="1" smtClean="0">
                <a:latin typeface="Arial" charset="0"/>
                <a:cs typeface="Arial" charset="0"/>
              </a:rPr>
              <a:t>lumière </a:t>
            </a:r>
            <a:r>
              <a:rPr lang="fr-FR" sz="2000" smtClean="0">
                <a:latin typeface="Arial" charset="0"/>
                <a:cs typeface="Arial" charset="0"/>
              </a:rPr>
              <a:t>du kyste contient</a:t>
            </a:r>
            <a:r>
              <a:rPr lang="en-US" sz="2000" smtClean="0">
                <a:latin typeface="Arial" charset="0"/>
                <a:cs typeface="Arial" charset="0"/>
              </a:rPr>
              <a:t> - </a:t>
            </a:r>
            <a:r>
              <a:rPr lang="ro-RO" sz="2000" smtClean="0">
                <a:latin typeface="Arial" charset="0"/>
                <a:cs typeface="Arial" charset="0"/>
              </a:rPr>
              <a:t>liquide citrin</a:t>
            </a:r>
            <a:r>
              <a:rPr lang="en-US" sz="2000" smtClean="0">
                <a:latin typeface="Arial" charset="0"/>
                <a:cs typeface="Arial" charset="0"/>
              </a:rPr>
              <a:t>, cellules inflammatoires</a:t>
            </a:r>
            <a:r>
              <a:rPr lang="ro-RO" sz="2000" smtClean="0">
                <a:latin typeface="Arial" charset="0"/>
                <a:cs typeface="Arial" charset="0"/>
              </a:rPr>
              <a:t>, </a:t>
            </a:r>
            <a:r>
              <a:rPr lang="en-US" sz="2000" smtClean="0">
                <a:latin typeface="Arial" charset="0"/>
                <a:cs typeface="Arial" charset="0"/>
              </a:rPr>
              <a:t>cristaux de cholest</a:t>
            </a:r>
            <a:r>
              <a:rPr lang="fr-FR" sz="2000" smtClean="0">
                <a:latin typeface="Arial" charset="0"/>
                <a:cs typeface="Arial" charset="0"/>
              </a:rPr>
              <a:t>érol,</a:t>
            </a:r>
            <a:r>
              <a:rPr lang="ro-RO" sz="2000" smtClean="0">
                <a:latin typeface="Arial" charset="0"/>
                <a:cs typeface="Arial" charset="0"/>
              </a:rPr>
              <a:t> </a:t>
            </a:r>
            <a:r>
              <a:rPr lang="fr-FR" sz="2000" smtClean="0">
                <a:latin typeface="Arial" charset="0"/>
                <a:cs typeface="Arial" charset="0"/>
              </a:rPr>
              <a:t>macrophages chargés en lipides</a:t>
            </a:r>
            <a:endParaRPr lang="ro-RO" sz="200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en-US" sz="2000" smtClean="0">
              <a:latin typeface="Arial" charset="0"/>
              <a:cs typeface="Arial" charset="0"/>
            </a:endParaRPr>
          </a:p>
        </p:txBody>
      </p:sp>
      <p:pic>
        <p:nvPicPr>
          <p:cNvPr id="31748" name="Picture 5" descr="D:\imagini\LP\foto st BD 2\1  2\2\chist radicular\x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811213"/>
            <a:ext cx="3657600" cy="249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6" descr="D:\imagini\LP\foto st BD 2\1  2\2\chist radicular\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13" y="3657600"/>
            <a:ext cx="36131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579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2800" b="1" smtClean="0">
                <a:latin typeface="Arial" charset="0"/>
                <a:cs typeface="Arial" charset="0"/>
              </a:rPr>
              <a:t>AMÉLOBLASTOME</a:t>
            </a:r>
          </a:p>
        </p:txBody>
      </p:sp>
      <p:sp>
        <p:nvSpPr>
          <p:cNvPr id="32771" name="Content Placeholder 5"/>
          <p:cNvSpPr>
            <a:spLocks noGrp="1"/>
          </p:cNvSpPr>
          <p:nvPr>
            <p:ph idx="1"/>
          </p:nvPr>
        </p:nvSpPr>
        <p:spPr>
          <a:xfrm>
            <a:off x="304800" y="990600"/>
            <a:ext cx="8686800" cy="22098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ro-RO" sz="2400" smtClean="0">
                <a:latin typeface="Arial" charset="0"/>
                <a:cs typeface="Arial" charset="0"/>
              </a:rPr>
              <a:t>tumeur odontogène bénigne, polymorphe, localement invasive, destructive, tendance aux récidives locales, siège intra-osseux</a:t>
            </a:r>
            <a:endParaRPr lang="en-US" sz="2400" smtClean="0">
              <a:latin typeface="Arial" charset="0"/>
              <a:cs typeface="Arial" charset="0"/>
            </a:endParaRPr>
          </a:p>
          <a:p>
            <a:r>
              <a:rPr lang="fr-FR" sz="2000" i="1" smtClean="0">
                <a:latin typeface="Arial" charset="0"/>
                <a:cs typeface="Arial" charset="0"/>
              </a:rPr>
              <a:t>macroscopie</a:t>
            </a:r>
            <a:r>
              <a:rPr lang="fr-FR" sz="2000" smtClean="0">
                <a:latin typeface="Arial" charset="0"/>
                <a:cs typeface="Arial" charset="0"/>
              </a:rPr>
              <a:t> - lésion encapsulée, alternance des plages solides et kystiques</a:t>
            </a:r>
          </a:p>
          <a:p>
            <a:pPr eaLnBrk="1" hangingPunct="1"/>
            <a:r>
              <a:rPr lang="fr-FR" sz="2000" i="1" smtClean="0">
                <a:latin typeface="Arial" charset="0"/>
                <a:cs typeface="Arial" charset="0"/>
              </a:rPr>
              <a:t>microscopie</a:t>
            </a:r>
            <a:r>
              <a:rPr lang="fr-FR" sz="2000" smtClean="0">
                <a:latin typeface="Arial" charset="0"/>
                <a:cs typeface="Arial" charset="0"/>
              </a:rPr>
              <a:t> - </a:t>
            </a:r>
            <a:r>
              <a:rPr lang="ro-RO" sz="2000" smtClean="0">
                <a:latin typeface="Arial" charset="0"/>
                <a:cs typeface="Arial" charset="0"/>
              </a:rPr>
              <a:t>prolifération des cellules épithéliales odontogènes, entourées d'un stroma fibreux</a:t>
            </a:r>
          </a:p>
          <a:p>
            <a:pPr eaLnBrk="1" hangingPunct="1"/>
            <a:endParaRPr lang="ro-RO" sz="2400" smtClean="0">
              <a:latin typeface="Arial" charset="0"/>
              <a:cs typeface="Arial" charset="0"/>
            </a:endParaRPr>
          </a:p>
          <a:p>
            <a:pPr eaLnBrk="1" hangingPunct="1"/>
            <a:endParaRPr lang="ro-RO" sz="2400" smtClean="0">
              <a:latin typeface="Arial" charset="0"/>
              <a:cs typeface="Arial" charset="0"/>
            </a:endParaRPr>
          </a:p>
          <a:p>
            <a:pPr eaLnBrk="1" hangingPunct="1"/>
            <a:endParaRPr lang="ro-RO" sz="2400" smtClean="0">
              <a:latin typeface="Arial" charset="0"/>
              <a:cs typeface="Arial" charset="0"/>
            </a:endParaRPr>
          </a:p>
        </p:txBody>
      </p:sp>
      <p:pic>
        <p:nvPicPr>
          <p:cNvPr id="32772" name="Picture 6" descr="diapo 0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" r="12961" b="18651"/>
          <a:stretch>
            <a:fillRect/>
          </a:stretch>
        </p:blipFill>
        <p:spPr bwMode="auto">
          <a:xfrm>
            <a:off x="381000" y="3886200"/>
            <a:ext cx="378777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 descr="D:\imagini\LP\foto st BD 2\1  2\2\ameloblastom\ameloblastom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86200"/>
            <a:ext cx="34290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808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4419600" cy="381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sz="2800" b="1" smtClean="0"/>
              <a:t/>
            </a:r>
            <a:br>
              <a:rPr lang="fr-FR" sz="2800" b="1" smtClean="0"/>
            </a:br>
            <a:r>
              <a:rPr lang="fr-FR" sz="2400" b="1" smtClean="0">
                <a:latin typeface="Arial" charset="0"/>
                <a:cs typeface="Arial" charset="0"/>
              </a:rPr>
              <a:t>AMÉLOBLASTOME </a:t>
            </a:r>
            <a:r>
              <a:rPr lang="en-US" sz="2400" b="1" smtClean="0">
                <a:latin typeface="Arial" charset="0"/>
                <a:cs typeface="Arial" charset="0"/>
              </a:rPr>
              <a:t/>
            </a:r>
            <a:br>
              <a:rPr lang="en-US" sz="2400" b="1" smtClean="0">
                <a:latin typeface="Arial" charset="0"/>
                <a:cs typeface="Arial" charset="0"/>
              </a:rPr>
            </a:br>
            <a:r>
              <a:rPr lang="en-US" sz="2400" smtClean="0">
                <a:latin typeface="Arial" charset="0"/>
                <a:cs typeface="Arial" charset="0"/>
              </a:rPr>
              <a:t> machoire </a:t>
            </a:r>
            <a:r>
              <a:rPr lang="en-US" sz="2800" b="1" smtClean="0">
                <a:latin typeface="Arial" charset="0"/>
                <a:cs typeface="Arial" charset="0"/>
              </a:rPr>
              <a:t/>
            </a:r>
            <a:br>
              <a:rPr lang="en-US" sz="2800" b="1" smtClean="0">
                <a:latin typeface="Arial" charset="0"/>
                <a:cs typeface="Arial" charset="0"/>
              </a:rPr>
            </a:br>
            <a:endParaRPr lang="en-US" sz="2800" b="1" smtClean="0">
              <a:latin typeface="Arial" charset="0"/>
              <a:cs typeface="Arial" charset="0"/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sz="half" idx="1"/>
          </p:nvPr>
        </p:nvSpPr>
        <p:spPr>
          <a:xfrm>
            <a:off x="0" y="2286000"/>
            <a:ext cx="4495800" cy="32766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fr-FR" sz="2000" b="1" smtClean="0">
                <a:latin typeface="Arial" charset="0"/>
                <a:cs typeface="Arial" charset="0"/>
              </a:rPr>
              <a:t>massifs épithéliaux</a:t>
            </a:r>
          </a:p>
          <a:p>
            <a:pPr lvl="1"/>
            <a:r>
              <a:rPr lang="fr-FR" sz="1800" smtClean="0">
                <a:latin typeface="Arial" charset="0"/>
                <a:cs typeface="Arial" charset="0"/>
              </a:rPr>
              <a:t>assise périphérique de cellules cylindriques </a:t>
            </a:r>
            <a:r>
              <a:rPr lang="ro-RO" sz="1800" smtClean="0">
                <a:latin typeface="Arial" charset="0"/>
                <a:cs typeface="Arial" charset="0"/>
              </a:rPr>
              <a:t>disposées  en palissade</a:t>
            </a:r>
          </a:p>
          <a:p>
            <a:pPr lvl="1" eaLnBrk="1" hangingPunct="1"/>
            <a:r>
              <a:rPr lang="fr-FR" sz="1800" smtClean="0">
                <a:latin typeface="Arial" charset="0"/>
                <a:cs typeface="Arial" charset="0"/>
              </a:rPr>
              <a:t>partie centrale: cellules étoilées, disjointes </a:t>
            </a:r>
          </a:p>
          <a:p>
            <a:pPr eaLnBrk="1" hangingPunct="1"/>
            <a:r>
              <a:rPr lang="fr-FR" sz="1800" smtClean="0">
                <a:latin typeface="Arial" charset="0"/>
                <a:cs typeface="Arial" charset="0"/>
              </a:rPr>
              <a:t>parfois transformation kystique de la partie centrale</a:t>
            </a:r>
            <a:endParaRPr lang="ro-RO" sz="1800" b="1" smtClean="0"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ro-RO" sz="1800" b="1" smtClean="0">
                <a:latin typeface="Arial" charset="0"/>
                <a:cs typeface="Arial" charset="0"/>
              </a:rPr>
              <a:t>stroma fibreux</a:t>
            </a:r>
            <a:r>
              <a:rPr lang="en-US" sz="1800" b="1" smtClean="0">
                <a:latin typeface="Arial" charset="0"/>
                <a:cs typeface="Arial" charset="0"/>
              </a:rPr>
              <a:t> (conjonctif)</a:t>
            </a:r>
            <a:endParaRPr lang="ro-RO" sz="1800" b="1" i="1" smtClean="0">
              <a:latin typeface="Arial" charset="0"/>
              <a:cs typeface="Arial" charset="0"/>
            </a:endParaRPr>
          </a:p>
        </p:txBody>
      </p:sp>
      <p:pic>
        <p:nvPicPr>
          <p:cNvPr id="33796" name="Picture 5" descr="D:\imagini\LP\foto st BD 2\1  2\2\ameloblastom\ameloblastom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57" t="31990" b="8951"/>
          <a:stretch>
            <a:fillRect/>
          </a:stretch>
        </p:blipFill>
        <p:spPr bwMode="auto">
          <a:xfrm>
            <a:off x="4572000" y="609600"/>
            <a:ext cx="43434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 descr="D:\imagini\LP\foto st BD 2\1  2\2\ameloblastom\ameloblastom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84" t="36810" b="37476"/>
          <a:stretch>
            <a:fillRect/>
          </a:stretch>
        </p:blipFill>
        <p:spPr bwMode="auto">
          <a:xfrm>
            <a:off x="4572000" y="4114800"/>
            <a:ext cx="43338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798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smtClean="0">
                <a:latin typeface="Arial" charset="0"/>
                <a:cs typeface="Arial" charset="0"/>
              </a:rPr>
              <a:t>KYSTE RADICULAIRE</a:t>
            </a:r>
            <a:br>
              <a:rPr lang="en-US" sz="2800" b="1" smtClean="0">
                <a:latin typeface="Arial" charset="0"/>
                <a:cs typeface="Arial" charset="0"/>
              </a:rPr>
            </a:br>
            <a:r>
              <a:rPr lang="en-US" sz="2800" b="1" smtClean="0">
                <a:latin typeface="Arial" charset="0"/>
                <a:cs typeface="Arial" charset="0"/>
              </a:rPr>
              <a:t>(PÉRIAPICAL)</a:t>
            </a:r>
            <a:endParaRPr lang="en-US" sz="2800" smtClean="0"/>
          </a:p>
        </p:txBody>
      </p:sp>
      <p:sp>
        <p:nvSpPr>
          <p:cNvPr id="1945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924800" cy="2209800"/>
          </a:xfrm>
        </p:spPr>
        <p:txBody>
          <a:bodyPr/>
          <a:lstStyle/>
          <a:p>
            <a:r>
              <a:rPr lang="en-US" sz="2000" smtClean="0">
                <a:latin typeface="Arial" charset="0"/>
                <a:cs typeface="Arial" charset="0"/>
              </a:rPr>
              <a:t>Les restes (</a:t>
            </a:r>
            <a:r>
              <a:rPr lang="fr-FR" sz="2000" smtClean="0">
                <a:latin typeface="Arial" charset="0"/>
                <a:cs typeface="Arial" charset="0"/>
              </a:rPr>
              <a:t>reliquats)</a:t>
            </a:r>
            <a:r>
              <a:rPr lang="en-US" sz="2000" smtClean="0">
                <a:latin typeface="Arial" charset="0"/>
                <a:cs typeface="Arial" charset="0"/>
              </a:rPr>
              <a:t> </a:t>
            </a:r>
            <a:r>
              <a:rPr lang="fr-FR" sz="2000" smtClean="0">
                <a:latin typeface="Arial" charset="0"/>
                <a:cs typeface="Arial" charset="0"/>
              </a:rPr>
              <a:t>épithéliaux de Malassez du parodonte stimulés par l'inflammation vont proliférer et l’ évolution va se faire vers l’apparition d’une cavité bordée par un épithélium malpighien non-kératinisant </a:t>
            </a:r>
          </a:p>
          <a:p>
            <a:pPr>
              <a:buFont typeface="Arial" charset="0"/>
              <a:buNone/>
            </a:pPr>
            <a:endParaRPr lang="en-US" sz="2000" smtClean="0">
              <a:latin typeface="Arial" charset="0"/>
              <a:cs typeface="Arial" charset="0"/>
            </a:endParaRPr>
          </a:p>
        </p:txBody>
      </p:sp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257550"/>
            <a:ext cx="22860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0" t="259"/>
          <a:stretch>
            <a:fillRect/>
          </a:stretch>
        </p:blipFill>
        <p:spPr bwMode="auto">
          <a:xfrm>
            <a:off x="304800" y="3352800"/>
            <a:ext cx="2590800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4" descr="chist radicular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76600"/>
            <a:ext cx="2590800" cy="331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423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smtClean="0">
                <a:latin typeface="Arial" charset="0"/>
                <a:cs typeface="Arial" charset="0"/>
              </a:rPr>
              <a:t>KYSTE RADICULAIRE</a:t>
            </a:r>
            <a:br>
              <a:rPr lang="en-US" sz="2800" b="1" smtClean="0">
                <a:latin typeface="Arial" charset="0"/>
                <a:cs typeface="Arial" charset="0"/>
              </a:rPr>
            </a:br>
            <a:r>
              <a:rPr lang="en-US" sz="2800" b="1" smtClean="0">
                <a:latin typeface="Arial" charset="0"/>
                <a:cs typeface="Arial" charset="0"/>
              </a:rPr>
              <a:t>(PÉRIAPICAL)</a:t>
            </a:r>
            <a:endParaRPr lang="en-US" sz="2800" smtClean="0"/>
          </a:p>
        </p:txBody>
      </p:sp>
      <p:sp>
        <p:nvSpPr>
          <p:cNvPr id="20483" name="Content Placeholder 5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876800" cy="4525963"/>
          </a:xfrm>
        </p:spPr>
        <p:txBody>
          <a:bodyPr/>
          <a:lstStyle/>
          <a:p>
            <a:r>
              <a:rPr lang="fr-FR" sz="2000" smtClean="0">
                <a:latin typeface="Arial" charset="0"/>
                <a:cs typeface="Arial" charset="0"/>
              </a:rPr>
              <a:t>paroi avec un revêtement interne épithélial et un tissu conjonctif externe de soutien formée par fibres </a:t>
            </a:r>
            <a:r>
              <a:rPr lang="en-US" sz="2000" smtClean="0">
                <a:latin typeface="Arial" charset="0"/>
                <a:cs typeface="Arial" charset="0"/>
              </a:rPr>
              <a:t>collagènes</a:t>
            </a:r>
            <a:r>
              <a:rPr lang="fr-FR" sz="2000" smtClean="0">
                <a:latin typeface="Arial" charset="0"/>
                <a:cs typeface="Arial" charset="0"/>
              </a:rPr>
              <a:t>, cette paroi renferme un contenu liquidien</a:t>
            </a:r>
            <a:endParaRPr lang="en-US" sz="2000" smtClean="0">
              <a:latin typeface="Arial" charset="0"/>
              <a:cs typeface="Arial" charset="0"/>
            </a:endParaRPr>
          </a:p>
          <a:p>
            <a:endParaRPr lang="fr-FR" sz="2000" smtClean="0">
              <a:latin typeface="Arial" charset="0"/>
              <a:cs typeface="Arial" charset="0"/>
            </a:endParaRPr>
          </a:p>
          <a:p>
            <a:r>
              <a:rPr lang="fr-FR" sz="2000" b="1" smtClean="0">
                <a:latin typeface="Arial" charset="0"/>
                <a:cs typeface="Arial" charset="0"/>
              </a:rPr>
              <a:t>épithélium non kératinisé</a:t>
            </a:r>
          </a:p>
          <a:p>
            <a:pPr>
              <a:buFont typeface="Arial" charset="0"/>
              <a:buNone/>
            </a:pPr>
            <a:endParaRPr lang="en-US" sz="2000" smtClean="0">
              <a:latin typeface="Arial" charset="0"/>
              <a:cs typeface="Arial" charset="0"/>
            </a:endParaRPr>
          </a:p>
          <a:p>
            <a:r>
              <a:rPr lang="en-US" sz="2000" b="1" smtClean="0">
                <a:latin typeface="Arial" charset="0"/>
                <a:cs typeface="Arial" charset="0"/>
              </a:rPr>
              <a:t>paroi est inflammatoire </a:t>
            </a:r>
            <a:r>
              <a:rPr lang="en-US" sz="2000" smtClean="0">
                <a:latin typeface="Arial" charset="0"/>
                <a:cs typeface="Arial" charset="0"/>
              </a:rPr>
              <a:t>avec des éléments varié – lymphocytes, plasmocytes, polynucléaires, </a:t>
            </a:r>
            <a:r>
              <a:rPr lang="fr-FR" sz="2000" smtClean="0">
                <a:latin typeface="Arial" charset="0"/>
                <a:cs typeface="Arial" charset="0"/>
              </a:rPr>
              <a:t>macrophages,</a:t>
            </a:r>
            <a:r>
              <a:rPr lang="en-US" sz="2000" smtClean="0">
                <a:latin typeface="Arial" charset="0"/>
                <a:cs typeface="Arial" charset="0"/>
              </a:rPr>
              <a:t>cristaux de cholest</a:t>
            </a:r>
            <a:r>
              <a:rPr lang="fr-FR" sz="2000" smtClean="0">
                <a:latin typeface="Arial" charset="0"/>
                <a:cs typeface="Arial" charset="0"/>
              </a:rPr>
              <a:t>érol, hémosidérine</a:t>
            </a:r>
            <a:endParaRPr lang="en-US" sz="2000" smtClean="0"/>
          </a:p>
        </p:txBody>
      </p:sp>
      <p:pic>
        <p:nvPicPr>
          <p:cNvPr id="20484" name="Content Placeholder 5" descr="D:\imagini\LP\foto st BD 2\1  2\2\chist radicular\x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371600"/>
            <a:ext cx="4038600" cy="2362200"/>
          </a:xfrm>
          <a:noFill/>
        </p:spPr>
      </p:pic>
      <p:pic>
        <p:nvPicPr>
          <p:cNvPr id="20485" name="Picture 6" descr="D:\imagini\LP\foto st BD 2\1  2\2\chist radicular\x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86200"/>
            <a:ext cx="3962400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798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smtClean="0">
                <a:latin typeface="Arial" charset="0"/>
                <a:cs typeface="Arial" charset="0"/>
              </a:rPr>
              <a:t>MORPHOPATHOLOGIE</a:t>
            </a:r>
            <a:r>
              <a:rPr lang="ro-RO" sz="2800" b="1" smtClean="0">
                <a:latin typeface="Arial" charset="0"/>
                <a:cs typeface="Arial" charset="0"/>
              </a:rPr>
              <a:t> </a:t>
            </a:r>
            <a:r>
              <a:rPr lang="en-US" sz="2800" b="1" smtClean="0">
                <a:latin typeface="Arial" charset="0"/>
                <a:cs typeface="Arial" charset="0"/>
              </a:rPr>
              <a:t>DU PARODONTE</a:t>
            </a:r>
            <a:endParaRPr lang="en-US" sz="28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3048000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endParaRPr lang="en-US" sz="2800" b="1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ro-RO" sz="2800" b="1" smtClean="0">
                <a:latin typeface="Arial" charset="0"/>
                <a:cs typeface="Arial" charset="0"/>
              </a:rPr>
              <a:t>gingivite chronique</a:t>
            </a:r>
            <a:endParaRPr lang="ro-RO" sz="280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en-US" sz="2800" b="1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ro-RO" sz="2800" b="1" smtClean="0">
                <a:latin typeface="Arial" charset="0"/>
                <a:cs typeface="Arial" charset="0"/>
              </a:rPr>
              <a:t>hyperplasie gingivale localisée</a:t>
            </a:r>
            <a:r>
              <a:rPr lang="ro-RO" sz="2800" smtClean="0">
                <a:latin typeface="Arial" charset="0"/>
                <a:cs typeface="Arial" charset="0"/>
              </a:rPr>
              <a:t> - </a:t>
            </a:r>
            <a:r>
              <a:rPr lang="ro-RO" sz="2800" b="1" smtClean="0">
                <a:latin typeface="Arial" charset="0"/>
                <a:cs typeface="Arial" charset="0"/>
              </a:rPr>
              <a:t>épulis:</a:t>
            </a:r>
          </a:p>
          <a:p>
            <a:pPr eaLnBrk="1" hangingPunct="1"/>
            <a:r>
              <a:rPr lang="en-US" sz="2000" b="1" i="1" smtClean="0">
                <a:latin typeface="Arial" charset="0"/>
                <a:cs typeface="Arial" charset="0"/>
              </a:rPr>
              <a:t>épulis gigantocellulaire </a:t>
            </a:r>
            <a:r>
              <a:rPr lang="en-US" sz="2000" smtClean="0">
                <a:latin typeface="Arial" charset="0"/>
                <a:cs typeface="Arial" charset="0"/>
              </a:rPr>
              <a:t>(</a:t>
            </a:r>
            <a:r>
              <a:rPr lang="fr-FR" sz="2000" smtClean="0">
                <a:latin typeface="Arial" charset="0"/>
                <a:cs typeface="Arial" charset="0"/>
              </a:rPr>
              <a:t>granulome périphérique à cellules géantes)</a:t>
            </a:r>
          </a:p>
          <a:p>
            <a:pPr eaLnBrk="1" hangingPunct="1"/>
            <a:r>
              <a:rPr lang="en-US" sz="2000" b="1" i="1" smtClean="0">
                <a:latin typeface="Arial" charset="0"/>
                <a:cs typeface="Arial" charset="0"/>
              </a:rPr>
              <a:t>épulis fibreux</a:t>
            </a:r>
            <a:endParaRPr lang="ro-RO" smtClean="0">
              <a:solidFill>
                <a:srgbClr val="595959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US" sz="240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3886200" cy="868362"/>
          </a:xfrm>
        </p:spPr>
        <p:txBody>
          <a:bodyPr>
            <a:normAutofit fontScale="90000"/>
          </a:bodyPr>
          <a:lstStyle/>
          <a:p>
            <a:r>
              <a:rPr lang="en-US" smtClean="0"/>
              <a:t> </a:t>
            </a:r>
            <a:r>
              <a:rPr lang="en-US" sz="2800" b="1" smtClean="0">
                <a:latin typeface="Arial" charset="0"/>
                <a:cs typeface="Arial" charset="0"/>
              </a:rPr>
              <a:t>GINGIVITE CHRONIQUE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4724400" cy="4602163"/>
          </a:xfrm>
        </p:spPr>
        <p:txBody>
          <a:bodyPr/>
          <a:lstStyle/>
          <a:p>
            <a:r>
              <a:rPr lang="en-US" sz="2000" smtClean="0">
                <a:latin typeface="Arial" charset="0"/>
                <a:cs typeface="Arial" charset="0"/>
              </a:rPr>
              <a:t>inflammation de la gencive </a:t>
            </a:r>
          </a:p>
          <a:p>
            <a:endParaRPr lang="fr-FR" sz="2000" smtClean="0">
              <a:latin typeface="Arial" charset="0"/>
              <a:cs typeface="Arial" charset="0"/>
            </a:endParaRPr>
          </a:p>
          <a:p>
            <a:r>
              <a:rPr lang="fr-FR" sz="2000" smtClean="0">
                <a:latin typeface="Arial" charset="0"/>
                <a:cs typeface="Arial" charset="0"/>
              </a:rPr>
              <a:t>la gencive devient rouge, brillante et  œdèmatiée</a:t>
            </a:r>
          </a:p>
          <a:p>
            <a:endParaRPr lang="fr-FR" sz="2000" smtClean="0">
              <a:latin typeface="Arial" charset="0"/>
              <a:cs typeface="Arial" charset="0"/>
            </a:endParaRPr>
          </a:p>
          <a:p>
            <a:r>
              <a:rPr lang="fr-FR" sz="2000" smtClean="0">
                <a:latin typeface="Arial" charset="0"/>
                <a:cs typeface="Arial" charset="0"/>
              </a:rPr>
              <a:t>on peut observer des poches parodontales - un espace qui se forme entre le haut de la gencive et le niveau où elle s'attache à l'os</a:t>
            </a:r>
          </a:p>
          <a:p>
            <a:endParaRPr lang="fr-FR" sz="2000" smtClean="0">
              <a:latin typeface="Arial" charset="0"/>
              <a:cs typeface="Arial" charset="0"/>
            </a:endParaRPr>
          </a:p>
          <a:p>
            <a:r>
              <a:rPr lang="fr-FR" sz="2000" smtClean="0">
                <a:latin typeface="Arial" charset="0"/>
                <a:cs typeface="Arial" charset="0"/>
              </a:rPr>
              <a:t>lésion débute dans la région du col gingival puis s’ étend à toute la gencive marginale</a:t>
            </a:r>
            <a:endParaRPr lang="en-US" sz="2000" smtClean="0">
              <a:latin typeface="Arial" charset="0"/>
              <a:cs typeface="Arial" charset="0"/>
            </a:endParaRPr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"/>
            <a:ext cx="36195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" t="12930" r="8279" b="4451"/>
          <a:stretch>
            <a:fillRect/>
          </a:stretch>
        </p:blipFill>
        <p:spPr bwMode="auto">
          <a:xfrm>
            <a:off x="5410200" y="4038600"/>
            <a:ext cx="3200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259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 </a:t>
            </a:r>
            <a:r>
              <a:rPr lang="en-US" sz="2800" b="1" smtClean="0">
                <a:latin typeface="Arial" charset="0"/>
                <a:cs typeface="Arial" charset="0"/>
              </a:rPr>
              <a:t>GINGIVITE CHRONIQUE</a:t>
            </a:r>
            <a:endParaRPr lang="en-US" sz="2800" b="1" smtClean="0"/>
          </a:p>
        </p:txBody>
      </p:sp>
      <p:sp>
        <p:nvSpPr>
          <p:cNvPr id="2355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5257800" cy="20574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o-RO" smtClean="0"/>
              <a:t>	</a:t>
            </a:r>
            <a:r>
              <a:rPr lang="fr-FR" sz="2400" smtClean="0">
                <a:latin typeface="Arial" charset="0"/>
                <a:cs typeface="Arial" charset="0"/>
              </a:rPr>
              <a:t>dans le chorion de la muqueuse</a:t>
            </a:r>
            <a:endParaRPr lang="ro-RO" sz="2400" smtClean="0">
              <a:latin typeface="Arial" charset="0"/>
              <a:cs typeface="Arial" charset="0"/>
            </a:endParaRPr>
          </a:p>
          <a:p>
            <a:pPr eaLnBrk="1" hangingPunct="1"/>
            <a:r>
              <a:rPr lang="ro-RO" sz="2400" smtClean="0">
                <a:latin typeface="Arial" charset="0"/>
                <a:cs typeface="Arial" charset="0"/>
              </a:rPr>
              <a:t>infiltrat inflam</a:t>
            </a:r>
            <a:r>
              <a:rPr lang="en-US" sz="2400" smtClean="0">
                <a:latin typeface="Arial" charset="0"/>
                <a:cs typeface="Arial" charset="0"/>
              </a:rPr>
              <a:t>m</a:t>
            </a:r>
            <a:r>
              <a:rPr lang="ro-RO" sz="2400" smtClean="0">
                <a:latin typeface="Arial" charset="0"/>
                <a:cs typeface="Arial" charset="0"/>
              </a:rPr>
              <a:t>ato</a:t>
            </a:r>
            <a:r>
              <a:rPr lang="en-US" sz="2400" smtClean="0">
                <a:latin typeface="Arial" charset="0"/>
                <a:cs typeface="Arial" charset="0"/>
              </a:rPr>
              <a:t>i</a:t>
            </a:r>
            <a:r>
              <a:rPr lang="ro-RO" sz="2400" smtClean="0">
                <a:latin typeface="Arial" charset="0"/>
                <a:cs typeface="Arial" charset="0"/>
              </a:rPr>
              <a:t>r</a:t>
            </a:r>
            <a:r>
              <a:rPr lang="en-US" sz="2400" smtClean="0">
                <a:latin typeface="Arial" charset="0"/>
                <a:cs typeface="Arial" charset="0"/>
              </a:rPr>
              <a:t>e mononucléé</a:t>
            </a:r>
            <a:endParaRPr lang="ro-RO" sz="240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ro-RO" smtClean="0">
                <a:latin typeface="Arial" charset="0"/>
                <a:cs typeface="Arial" charset="0"/>
              </a:rPr>
              <a:t>	</a:t>
            </a:r>
            <a:r>
              <a:rPr lang="en-US" sz="2000" smtClean="0">
                <a:latin typeface="Arial" charset="0"/>
                <a:cs typeface="Arial" charset="0"/>
              </a:rPr>
              <a:t>lymphocytes, histiocytes, plasmocytes</a:t>
            </a:r>
            <a:endParaRPr lang="ro-RO" sz="2000" smtClean="0">
              <a:latin typeface="Arial" charset="0"/>
              <a:cs typeface="Arial" charset="0"/>
            </a:endParaRPr>
          </a:p>
          <a:p>
            <a:pPr eaLnBrk="1" hangingPunct="1"/>
            <a:r>
              <a:rPr lang="ro-RO" sz="2400" smtClean="0">
                <a:latin typeface="Arial" charset="0"/>
                <a:cs typeface="Arial" charset="0"/>
              </a:rPr>
              <a:t>fibroblaste</a:t>
            </a:r>
            <a:r>
              <a:rPr lang="en-US" sz="2400" smtClean="0">
                <a:latin typeface="Arial" charset="0"/>
                <a:cs typeface="Arial" charset="0"/>
              </a:rPr>
              <a:t>s</a:t>
            </a:r>
            <a:endParaRPr lang="en-US" smtClean="0"/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  <p:pic>
        <p:nvPicPr>
          <p:cNvPr id="23556" name="Picture 6" descr="D:\imagini\LP\foto st BD\gingiv cr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38525"/>
            <a:ext cx="4419600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D:\imagini\LP\foto st BD\gingivita cronica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6225" y="1374775"/>
            <a:ext cx="3330575" cy="5129213"/>
          </a:xfrm>
          <a:noFill/>
        </p:spPr>
      </p:pic>
    </p:spTree>
    <p:extLst>
      <p:ext uri="{BB962C8B-B14F-4D97-AF65-F5344CB8AC3E}">
        <p14:creationId xmlns:p14="http://schemas.microsoft.com/office/powerpoint/2010/main" val="200334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pPr eaLnBrk="1" hangingPunct="1"/>
            <a:r>
              <a:rPr lang="ro-RO" sz="2800" b="1" smtClean="0">
                <a:latin typeface="Arial" charset="0"/>
                <a:cs typeface="Arial" charset="0"/>
              </a:rPr>
              <a:t>HYPERPLASIE GINGIVALE</a:t>
            </a:r>
            <a:endParaRPr lang="en-US" sz="2800" b="1" smtClean="0">
              <a:latin typeface="Arial" charset="0"/>
              <a:cs typeface="Arial" charset="0"/>
            </a:endParaRPr>
          </a:p>
        </p:txBody>
      </p:sp>
      <p:sp>
        <p:nvSpPr>
          <p:cNvPr id="24579" name="Content Placeholder 5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22860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o-RO" smtClean="0"/>
              <a:t>	</a:t>
            </a:r>
            <a:endParaRPr lang="en-US" sz="2400" smtClean="0"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ro-RO" sz="2400" smtClean="0">
                <a:latin typeface="Arial" charset="0"/>
                <a:cs typeface="Arial" charset="0"/>
              </a:rPr>
              <a:t>lézi</a:t>
            </a:r>
            <a:r>
              <a:rPr lang="en-US" sz="2400" smtClean="0">
                <a:latin typeface="Arial" charset="0"/>
                <a:cs typeface="Arial" charset="0"/>
              </a:rPr>
              <a:t>o</a:t>
            </a:r>
            <a:r>
              <a:rPr lang="ro-RO" sz="2400" smtClean="0">
                <a:latin typeface="Arial" charset="0"/>
                <a:cs typeface="Arial" charset="0"/>
              </a:rPr>
              <a:t>n pseudo</a:t>
            </a:r>
            <a:r>
              <a:rPr lang="en-US" sz="2400" smtClean="0">
                <a:latin typeface="Arial" charset="0"/>
                <a:cs typeface="Arial" charset="0"/>
              </a:rPr>
              <a:t>-</a:t>
            </a:r>
            <a:r>
              <a:rPr lang="ro-RO" sz="2400" smtClean="0">
                <a:latin typeface="Arial" charset="0"/>
                <a:cs typeface="Arial" charset="0"/>
              </a:rPr>
              <a:t>tumoral</a:t>
            </a:r>
            <a:r>
              <a:rPr lang="en-US" sz="2400" smtClean="0">
                <a:latin typeface="Arial" charset="0"/>
                <a:cs typeface="Arial" charset="0"/>
              </a:rPr>
              <a:t>e secondaire à une inflammation  ou irritation chronique de la gincive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240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sz="2400" smtClean="0">
                <a:latin typeface="Arial" charset="0"/>
                <a:cs typeface="Arial" charset="0"/>
              </a:rPr>
              <a:t> prolifération du parodonte marginal</a:t>
            </a:r>
            <a:endParaRPr lang="en-US" sz="2800" smtClean="0">
              <a:latin typeface="Arial" charset="0"/>
              <a:cs typeface="Arial" charset="0"/>
            </a:endParaRP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544888"/>
            <a:ext cx="4572000" cy="296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116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15400" cy="639762"/>
          </a:xfrm>
        </p:spPr>
        <p:txBody>
          <a:bodyPr/>
          <a:lstStyle/>
          <a:p>
            <a:r>
              <a:rPr lang="ro-RO" sz="2800" b="1" smtClean="0">
                <a:latin typeface="Arial" charset="0"/>
                <a:cs typeface="Arial" charset="0"/>
              </a:rPr>
              <a:t>HYPERPLASIE GINGIVALE LOCALISÉE</a:t>
            </a:r>
            <a:r>
              <a:rPr lang="en-US" sz="2800" b="1" smtClean="0">
                <a:latin typeface="Arial" charset="0"/>
                <a:cs typeface="Arial" charset="0"/>
              </a:rPr>
              <a:t> - </a:t>
            </a:r>
            <a:r>
              <a:rPr lang="ro-RO" sz="2800" b="1" smtClean="0">
                <a:latin typeface="Arial" charset="0"/>
                <a:cs typeface="Arial" charset="0"/>
              </a:rPr>
              <a:t> ÉPULIS</a:t>
            </a:r>
            <a:endParaRPr lang="en-US" sz="2800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5334000" cy="53340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ro-RO" sz="2000" b="1" smtClean="0">
                <a:latin typeface="Arial" charset="0"/>
                <a:cs typeface="Arial" charset="0"/>
              </a:rPr>
              <a:t> ÉPULIS</a:t>
            </a:r>
            <a:r>
              <a:rPr lang="en-US" sz="2000" b="1" smtClean="0">
                <a:latin typeface="Arial" charset="0"/>
                <a:cs typeface="Arial" charset="0"/>
              </a:rPr>
              <a:t> </a:t>
            </a:r>
            <a:r>
              <a:rPr lang="ro-RO" sz="2000" smtClean="0">
                <a:latin typeface="Arial" charset="0"/>
                <a:cs typeface="Arial" charset="0"/>
              </a:rPr>
              <a:t>– </a:t>
            </a:r>
            <a:r>
              <a:rPr lang="ro-RO" sz="2000" b="1" smtClean="0">
                <a:latin typeface="Arial" charset="0"/>
                <a:cs typeface="Arial" charset="0"/>
              </a:rPr>
              <a:t>epi</a:t>
            </a:r>
            <a:r>
              <a:rPr lang="en-US" sz="2000" b="1" smtClean="0">
                <a:latin typeface="Arial" charset="0"/>
                <a:cs typeface="Arial" charset="0"/>
              </a:rPr>
              <a:t> </a:t>
            </a:r>
            <a:r>
              <a:rPr lang="ro-RO" sz="2000" smtClean="0">
                <a:latin typeface="Arial" charset="0"/>
                <a:cs typeface="Arial" charset="0"/>
              </a:rPr>
              <a:t>– </a:t>
            </a:r>
            <a:r>
              <a:rPr lang="en-US" sz="2000" smtClean="0">
                <a:latin typeface="Arial" charset="0"/>
                <a:cs typeface="Arial" charset="0"/>
              </a:rPr>
              <a:t>dessus, </a:t>
            </a:r>
            <a:r>
              <a:rPr lang="ro-RO" sz="2000" smtClean="0">
                <a:latin typeface="Arial" charset="0"/>
                <a:cs typeface="Arial" charset="0"/>
              </a:rPr>
              <a:t> </a:t>
            </a:r>
            <a:r>
              <a:rPr lang="ro-RO" sz="2000" b="1" smtClean="0">
                <a:latin typeface="Arial" charset="0"/>
                <a:cs typeface="Arial" charset="0"/>
              </a:rPr>
              <a:t>ulon</a:t>
            </a:r>
            <a:r>
              <a:rPr lang="ro-RO" sz="2000" smtClean="0">
                <a:latin typeface="Arial" charset="0"/>
                <a:cs typeface="Arial" charset="0"/>
              </a:rPr>
              <a:t> - gin</a:t>
            </a:r>
            <a:r>
              <a:rPr lang="en-US" sz="2000" smtClean="0">
                <a:latin typeface="Arial" charset="0"/>
                <a:cs typeface="Arial" charset="0"/>
              </a:rPr>
              <a:t>cive</a:t>
            </a:r>
            <a:endParaRPr lang="fr-FR" sz="2000" smtClean="0"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Ø"/>
            </a:pPr>
            <a:endParaRPr lang="fr-FR" sz="2000" smtClean="0"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fr-FR" sz="2000" smtClean="0">
                <a:latin typeface="Arial" charset="0"/>
                <a:cs typeface="Arial" charset="0"/>
              </a:rPr>
              <a:t>siège habituellement sur le versant vestibulaire de la région incisivo-canine, plus rarement dans la région molaire</a:t>
            </a:r>
          </a:p>
          <a:p>
            <a:pPr>
              <a:buFont typeface="Wingdings" pitchFamily="2" charset="2"/>
              <a:buChar char="Ø"/>
            </a:pPr>
            <a:endParaRPr lang="fr-FR" sz="2000" smtClean="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2000" smtClean="0">
                <a:latin typeface="Arial" charset="0"/>
                <a:cs typeface="Arial" charset="0"/>
              </a:rPr>
              <a:t>formation nodulaire </a:t>
            </a:r>
            <a:r>
              <a:rPr lang="en-US" sz="2000" smtClean="0">
                <a:latin typeface="Arial" charset="0"/>
                <a:cs typeface="Arial" charset="0"/>
              </a:rPr>
              <a:t>unique ou multiple</a:t>
            </a:r>
            <a:endParaRPr lang="ro-RO" sz="200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fr-FR" sz="2000" smtClean="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2000" smtClean="0">
                <a:latin typeface="Arial" charset="0"/>
                <a:cs typeface="Arial" charset="0"/>
              </a:rPr>
              <a:t>sessile, parfois pédiculée</a:t>
            </a:r>
          </a:p>
          <a:p>
            <a:pPr>
              <a:buFont typeface="Wingdings" pitchFamily="2" charset="2"/>
              <a:buChar char="Ø"/>
            </a:pPr>
            <a:endParaRPr lang="fr-FR" sz="2000" smtClean="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2000" smtClean="0">
                <a:latin typeface="Arial" charset="0"/>
                <a:cs typeface="Arial" charset="0"/>
              </a:rPr>
              <a:t>de consistance </a:t>
            </a:r>
            <a:r>
              <a:rPr lang="en-US" sz="2000" smtClean="0">
                <a:latin typeface="Arial" charset="0"/>
                <a:cs typeface="Arial" charset="0"/>
              </a:rPr>
              <a:t>élastique</a:t>
            </a:r>
          </a:p>
          <a:p>
            <a:pPr>
              <a:buFont typeface="Wingdings" pitchFamily="2" charset="2"/>
              <a:buChar char="Ø"/>
            </a:pPr>
            <a:endParaRPr lang="en-US" sz="2000" smtClean="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smtClean="0">
                <a:latin typeface="Arial" charset="0"/>
                <a:cs typeface="Arial" charset="0"/>
              </a:rPr>
              <a:t>de couleur rouge</a:t>
            </a:r>
          </a:p>
          <a:p>
            <a:pPr>
              <a:buFont typeface="Arial" charset="0"/>
              <a:buNone/>
            </a:pPr>
            <a:endParaRPr lang="en-US" sz="2000" smtClean="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smtClean="0">
                <a:latin typeface="Arial" charset="0"/>
                <a:cs typeface="Arial" charset="0"/>
              </a:rPr>
              <a:t>parfois ulcéré</a:t>
            </a:r>
            <a:endParaRPr lang="en-US" smtClean="0"/>
          </a:p>
        </p:txBody>
      </p:sp>
      <p:pic>
        <p:nvPicPr>
          <p:cNvPr id="25604" name="Picture 3" descr="http://www.accentu8dental.com.au/attachments/Image/Oral%20Diseases/Smooth-surfaced%20peripheral%20giant-cell%20granuloma%20arising%20from%20marginal%20gingi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05" r="17848"/>
          <a:stretch>
            <a:fillRect/>
          </a:stretch>
        </p:blipFill>
        <p:spPr bwMode="auto">
          <a:xfrm>
            <a:off x="5943600" y="4346575"/>
            <a:ext cx="2714625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Content Placeholder 5" descr="http://www.accentu8dental.com.au/attachments/Image/Oral%20Diseases/A%20rapid%20enlarging%20peripheral%20giant-cell%20granulom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990600"/>
            <a:ext cx="27971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42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sz="2800" b="1" smtClean="0">
                <a:latin typeface="Arial" charset="0"/>
                <a:cs typeface="Arial" charset="0"/>
              </a:rPr>
              <a:t>ÉPULIS GIGANTOCELLULAIRE</a:t>
            </a:r>
            <a:br>
              <a:rPr lang="en-US" sz="2800" b="1" smtClean="0">
                <a:latin typeface="Arial" charset="0"/>
                <a:cs typeface="Arial" charset="0"/>
              </a:rPr>
            </a:br>
            <a:r>
              <a:rPr lang="en-US" sz="2800" b="1" smtClean="0">
                <a:latin typeface="Arial" charset="0"/>
                <a:cs typeface="Arial" charset="0"/>
              </a:rPr>
              <a:t> </a:t>
            </a:r>
            <a:r>
              <a:rPr lang="en-US" sz="2400" b="1" smtClean="0">
                <a:latin typeface="Arial" charset="0"/>
                <a:cs typeface="Arial" charset="0"/>
              </a:rPr>
              <a:t>(</a:t>
            </a:r>
            <a:r>
              <a:rPr lang="fr-FR" sz="2400" b="1" smtClean="0">
                <a:latin typeface="Arial" charset="0"/>
                <a:cs typeface="Arial" charset="0"/>
              </a:rPr>
              <a:t>GRANULOME PÉRIPHÉRIQUE À CELLULES GÉANTES)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5562600" cy="4800600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Arial" charset="0"/>
                <a:cs typeface="Arial" charset="0"/>
              </a:rPr>
              <a:t>tissu </a:t>
            </a:r>
            <a:r>
              <a:rPr lang="ro-RO" sz="2400" smtClean="0">
                <a:latin typeface="Arial" charset="0"/>
                <a:cs typeface="Arial" charset="0"/>
              </a:rPr>
              <a:t>conj</a:t>
            </a:r>
            <a:r>
              <a:rPr lang="en-US" sz="2400" smtClean="0">
                <a:latin typeface="Arial" charset="0"/>
                <a:cs typeface="Arial" charset="0"/>
              </a:rPr>
              <a:t>o</a:t>
            </a:r>
            <a:r>
              <a:rPr lang="ro-RO" sz="2400" smtClean="0">
                <a:latin typeface="Arial" charset="0"/>
                <a:cs typeface="Arial" charset="0"/>
              </a:rPr>
              <a:t>ncti</a:t>
            </a:r>
            <a:r>
              <a:rPr lang="en-US" sz="2400" smtClean="0">
                <a:latin typeface="Arial" charset="0"/>
                <a:cs typeface="Arial" charset="0"/>
              </a:rPr>
              <a:t>f</a:t>
            </a:r>
            <a:r>
              <a:rPr lang="ro-RO" sz="2400" smtClean="0">
                <a:latin typeface="Arial" charset="0"/>
                <a:cs typeface="Arial" charset="0"/>
              </a:rPr>
              <a:t> </a:t>
            </a:r>
            <a:r>
              <a:rPr lang="en-US" sz="2400" smtClean="0">
                <a:latin typeface="Arial" charset="0"/>
                <a:cs typeface="Arial" charset="0"/>
              </a:rPr>
              <a:t>riche en vaisseaux </a:t>
            </a:r>
          </a:p>
          <a:p>
            <a:pPr eaLnBrk="1" hangingPunct="1"/>
            <a:endParaRPr lang="en-US" sz="2400" smtClean="0">
              <a:latin typeface="Arial" charset="0"/>
              <a:cs typeface="Arial" charset="0"/>
            </a:endParaRPr>
          </a:p>
          <a:p>
            <a:pPr eaLnBrk="1" hangingPunct="1"/>
            <a:r>
              <a:rPr lang="ro-RO" sz="2400" smtClean="0">
                <a:latin typeface="Arial" charset="0"/>
                <a:cs typeface="Arial" charset="0"/>
              </a:rPr>
              <a:t>dépôts pigmentaires d'hémosidérine</a:t>
            </a:r>
          </a:p>
          <a:p>
            <a:pPr eaLnBrk="1" hangingPunct="1"/>
            <a:endParaRPr lang="en-US" sz="2400" smtClean="0">
              <a:latin typeface="Arial" charset="0"/>
              <a:cs typeface="Arial" charset="0"/>
            </a:endParaRPr>
          </a:p>
          <a:p>
            <a:pPr eaLnBrk="1" hangingPunct="1"/>
            <a:r>
              <a:rPr lang="ro-RO" sz="2400" smtClean="0">
                <a:latin typeface="Arial" charset="0"/>
                <a:cs typeface="Arial" charset="0"/>
              </a:rPr>
              <a:t>fibroblaste</a:t>
            </a:r>
            <a:r>
              <a:rPr lang="en-US" sz="2400" smtClean="0">
                <a:latin typeface="Arial" charset="0"/>
                <a:cs typeface="Arial" charset="0"/>
              </a:rPr>
              <a:t>s</a:t>
            </a:r>
            <a:endParaRPr lang="ro-RO" sz="2400" smtClean="0">
              <a:latin typeface="Arial" charset="0"/>
              <a:cs typeface="Arial" charset="0"/>
            </a:endParaRPr>
          </a:p>
          <a:p>
            <a:pPr eaLnBrk="1" hangingPunct="1"/>
            <a:endParaRPr lang="en-US" sz="2400" smtClean="0">
              <a:latin typeface="Arial" charset="0"/>
              <a:cs typeface="Arial" charset="0"/>
            </a:endParaRPr>
          </a:p>
          <a:p>
            <a:pPr eaLnBrk="1" hangingPunct="1"/>
            <a:r>
              <a:rPr lang="ro-RO" sz="2400" b="1" smtClean="0">
                <a:latin typeface="Arial" charset="0"/>
                <a:cs typeface="Arial" charset="0"/>
              </a:rPr>
              <a:t>cellules géantes</a:t>
            </a:r>
            <a:r>
              <a:rPr lang="en-US" sz="2400" b="1" smtClean="0">
                <a:latin typeface="Arial" charset="0"/>
                <a:cs typeface="Arial" charset="0"/>
              </a:rPr>
              <a:t> plurinucl</a:t>
            </a:r>
            <a:r>
              <a:rPr lang="ro-RO" sz="2400" b="1" smtClean="0">
                <a:latin typeface="Arial" charset="0"/>
                <a:cs typeface="Arial" charset="0"/>
              </a:rPr>
              <a:t>é</a:t>
            </a:r>
            <a:r>
              <a:rPr lang="en-US" sz="2400" b="1" smtClean="0">
                <a:latin typeface="Arial" charset="0"/>
                <a:cs typeface="Arial" charset="0"/>
              </a:rPr>
              <a:t>es</a:t>
            </a:r>
          </a:p>
          <a:p>
            <a:pPr eaLnBrk="1" hangingPunct="1">
              <a:buFont typeface="Arial" charset="0"/>
              <a:buNone/>
            </a:pPr>
            <a:r>
              <a:rPr lang="en-US" sz="2400" b="1" smtClean="0">
                <a:latin typeface="Arial" charset="0"/>
                <a:cs typeface="Arial" charset="0"/>
              </a:rPr>
              <a:t>	 </a:t>
            </a:r>
            <a:r>
              <a:rPr lang="en-US" sz="2400" smtClean="0">
                <a:latin typeface="Arial" charset="0"/>
                <a:cs typeface="Arial" charset="0"/>
              </a:rPr>
              <a:t>(multinucléées)</a:t>
            </a:r>
            <a:endParaRPr lang="ro-RO" sz="2400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ro-RO" smtClean="0">
                <a:latin typeface="Arial" charset="0"/>
                <a:cs typeface="Arial" charset="0"/>
              </a:rPr>
              <a:t>cytoplasme éosinophile </a:t>
            </a:r>
            <a:endParaRPr lang="en-US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ro-RO" smtClean="0">
                <a:latin typeface="Arial" charset="0"/>
                <a:cs typeface="Arial" charset="0"/>
              </a:rPr>
              <a:t>plusieurs noyaux disposés désordonnés dans le cytoplasme</a:t>
            </a:r>
          </a:p>
        </p:txBody>
      </p:sp>
      <p:pic>
        <p:nvPicPr>
          <p:cNvPr id="26628" name="Picture 2" descr="D:\studenti\lp\stomato\imagini\granulom periferic cu celule gigante\ansamblu, x 4, H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2605" r="8203" b="8855"/>
          <a:stretch>
            <a:fillRect/>
          </a:stretch>
        </p:blipFill>
        <p:spPr>
          <a:xfrm>
            <a:off x="5562600" y="1371600"/>
            <a:ext cx="3373438" cy="2667000"/>
          </a:xfrm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343400"/>
            <a:ext cx="3375025" cy="2170113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0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411</Words>
  <Application>Microsoft Office PowerPoint</Application>
  <PresentationFormat>Affichage à l'écran (4:3)</PresentationFormat>
  <Paragraphs>112</Paragraphs>
  <Slides>16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GRANULOME PÉRIAPICAL</vt:lpstr>
      <vt:lpstr>KYSTE RADICULAIRE (PÉRIAPICAL)</vt:lpstr>
      <vt:lpstr>KYSTE RADICULAIRE (PÉRIAPICAL)</vt:lpstr>
      <vt:lpstr>MORPHOPATHOLOGIE DU PARODONTE</vt:lpstr>
      <vt:lpstr> GINGIVITE CHRONIQUE</vt:lpstr>
      <vt:lpstr> GINGIVITE CHRONIQUE</vt:lpstr>
      <vt:lpstr>HYPERPLASIE GINGIVALE</vt:lpstr>
      <vt:lpstr>HYPERPLASIE GINGIVALE LOCALISÉE -  ÉPULIS</vt:lpstr>
      <vt:lpstr>ÉPULIS GIGANTOCELLULAIRE  (GRANULOME PÉRIPHÉRIQUE À CELLULES GÉANTES)</vt:lpstr>
      <vt:lpstr>ÉPULIS FIBREUX</vt:lpstr>
      <vt:lpstr>MORPHOPATHOLOGIE DES MAXILLAIRES</vt:lpstr>
      <vt:lpstr>KYSTES DES MAXILLAIRES</vt:lpstr>
      <vt:lpstr>KYSTE ODONTOGÈNE</vt:lpstr>
      <vt:lpstr>KYSTE ODONTOGÈNE</vt:lpstr>
      <vt:lpstr>AMÉLOBLASTOME</vt:lpstr>
      <vt:lpstr> AMÉLOBLASTOME   machoire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GRANULOME PÉRIAPICAL</dc:title>
  <dc:creator>PC</dc:creator>
  <cp:lastModifiedBy>PC</cp:lastModifiedBy>
  <cp:revision>1</cp:revision>
  <dcterms:created xsi:type="dcterms:W3CDTF">2011-01-12T11:41:23Z</dcterms:created>
  <dcterms:modified xsi:type="dcterms:W3CDTF">2011-01-12T11:44:40Z</dcterms:modified>
</cp:coreProperties>
</file>