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3" r:id="rId7"/>
    <p:sldId id="261" r:id="rId8"/>
    <p:sldId id="262" r:id="rId9"/>
    <p:sldId id="269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81" r:id="rId21"/>
    <p:sldId id="276" r:id="rId22"/>
    <p:sldId id="277" r:id="rId23"/>
    <p:sldId id="292" r:id="rId24"/>
    <p:sldId id="278" r:id="rId25"/>
    <p:sldId id="279" r:id="rId26"/>
    <p:sldId id="280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pages.usherbrooke.ca/bcm-514-bl/Sicklecell.gif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chups.jussieu.fr/shared/car12/rarr12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142999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COURS 3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077200" cy="5334000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fr-FR" sz="2400" b="1" dirty="0" smtClean="0">
                <a:solidFill>
                  <a:srgbClr val="FF0000"/>
                </a:solidFill>
              </a:rPr>
              <a:t>LES PEPTIDES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fr-FR" sz="2000" b="1" i="1" dirty="0" smtClean="0"/>
              <a:t>CERTAIN STRUCTURES DES MOLECULES</a:t>
            </a:r>
            <a:endParaRPr lang="en-US" sz="20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fr-FR" sz="2000" b="1" i="1" dirty="0" smtClean="0"/>
              <a:t>Des NOYAUX (benzène, phényle, indole, pyrrol, furane, pyranne, thiazole, pyridine, pyrimidine, purine)</a:t>
            </a:r>
            <a:endParaRPr lang="en-US" sz="20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fr-FR" sz="2000" b="1" i="1" dirty="0" smtClean="0"/>
              <a:t>SURCES DE PHOSPHATE (organique et anorganique)</a:t>
            </a:r>
            <a:endParaRPr lang="en-US" sz="20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fr-FR" sz="2400" b="1" dirty="0" smtClean="0">
                <a:solidFill>
                  <a:srgbClr val="FF0000"/>
                </a:solidFill>
              </a:rPr>
              <a:t>HEMOPROTEINES</a:t>
            </a:r>
            <a:r>
              <a:rPr lang="fr-FR" sz="2400" b="1" dirty="0" smtClean="0"/>
              <a:t> (</a:t>
            </a:r>
            <a:r>
              <a:rPr lang="fr-FR" sz="2400" b="1" dirty="0" err="1" smtClean="0"/>
              <a:t>Hb</a:t>
            </a:r>
            <a:r>
              <a:rPr lang="fr-FR" sz="2400" b="1" dirty="0" smtClean="0"/>
              <a:t>, cytochromes)</a:t>
            </a:r>
            <a:endParaRPr lang="en-US" sz="24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fr-FR" sz="2400" b="1" dirty="0" smtClean="0">
                <a:solidFill>
                  <a:srgbClr val="FF0000"/>
                </a:solidFill>
              </a:rPr>
              <a:t>NUCLEOPROTEINES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2" algn="just">
              <a:buFont typeface="Wingdings" pitchFamily="2" charset="2"/>
              <a:buChar char="q"/>
            </a:pPr>
            <a:r>
              <a:rPr lang="fr-FR" b="1" dirty="0" smtClean="0"/>
              <a:t>Bases azotées</a:t>
            </a:r>
            <a:endParaRPr lang="en-US" dirty="0" smtClean="0"/>
          </a:p>
          <a:p>
            <a:pPr lvl="2" algn="just">
              <a:buFont typeface="Wingdings" pitchFamily="2" charset="2"/>
              <a:buChar char="q"/>
            </a:pPr>
            <a:r>
              <a:rPr lang="fr-FR" b="1" dirty="0" smtClean="0"/>
              <a:t>Nucléotides</a:t>
            </a:r>
            <a:endParaRPr lang="en-US" dirty="0" smtClean="0"/>
          </a:p>
          <a:p>
            <a:pPr lvl="2" algn="just">
              <a:buFont typeface="Wingdings" pitchFamily="2" charset="2"/>
              <a:buChar char="q"/>
            </a:pPr>
            <a:r>
              <a:rPr lang="fr-FR" b="1" dirty="0" smtClean="0"/>
              <a:t>Acides nucléiques</a:t>
            </a:r>
            <a:endParaRPr lang="en-US" dirty="0" smtClean="0"/>
          </a:p>
          <a:p>
            <a:pPr lvl="0" algn="just"/>
            <a:r>
              <a:rPr lang="fr-FR" sz="2000" b="1" dirty="0" smtClean="0"/>
              <a:t>7. DEFINITION ET TYPES DES REACTIONS (oxydoréduction, estérification, la </a:t>
            </a:r>
            <a:r>
              <a:rPr lang="fr-FR" sz="2000" b="1" dirty="0" err="1" smtClean="0"/>
              <a:t>méthylation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carboxylation</a:t>
            </a:r>
            <a:r>
              <a:rPr lang="fr-FR" sz="2000" b="1" dirty="0" smtClean="0"/>
              <a:t>, décarboxylation, </a:t>
            </a:r>
            <a:r>
              <a:rPr lang="fr-FR" sz="2000" b="1" dirty="0" err="1" smtClean="0"/>
              <a:t>transamination</a:t>
            </a:r>
            <a:r>
              <a:rPr lang="fr-FR" sz="2000" b="1" dirty="0" smtClean="0"/>
              <a:t>, la phosphorylation, déphosphorylation, phosphorylation au niveau de substrat, lyse, hydrolyse, </a:t>
            </a:r>
            <a:r>
              <a:rPr lang="fr-FR" sz="2000" b="1" dirty="0" err="1" smtClean="0"/>
              <a:t>phosphorolyse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tiolyse</a:t>
            </a:r>
            <a:r>
              <a:rPr lang="fr-FR" sz="2000" b="1" dirty="0" smtClean="0"/>
              <a:t>)</a:t>
            </a:r>
            <a:endParaRPr lang="en-US" sz="2000" dirty="0" smtClean="0"/>
          </a:p>
          <a:p>
            <a:pPr algn="just"/>
            <a:endParaRPr lang="fr-FR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4648200"/>
          <a:ext cx="8458200" cy="1931670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1581150">
                <a:tc>
                  <a:txBody>
                    <a:bodyPr/>
                    <a:lstStyle/>
                    <a:p>
                      <a:pPr marL="0" marR="0" algn="just"/>
                      <a:r>
                        <a:rPr lang="fr-FR" sz="28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L'anémie falciforme 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 une maladie sanguine causée par une simple </a:t>
                      </a:r>
                      <a:r>
                        <a:rPr lang="fr-F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mutation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celle de Glu en Val à la sixième position de la structure primaire de la beta-globine. Cette mutation cause une malformation de </a:t>
                      </a:r>
                      <a:r>
                        <a:rPr lang="fr-F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Hb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(qu'on dit "</a:t>
                      </a:r>
                      <a:r>
                        <a:rPr lang="fr-FR" sz="2000" b="1" kern="12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hémoglobine S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"). À basse concentration d'oxygène, l'hémoglobine S précipite et forme des </a:t>
                      </a:r>
                      <a:r>
                        <a:rPr lang="fr-FR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fibres insolubles</a:t>
                      </a:r>
                      <a:r>
                        <a:rPr lang="fr-F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142875" marR="142875" marT="142875" marB="142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482" name="Picture 2" descr="http://pages.usherbrooke.ca/bcm-514-bl/Sicklecell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3400" y="457200"/>
            <a:ext cx="6629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-270657"/>
            <a:ext cx="9144000" cy="682385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NUCLEOPROTEINES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Protéines complexes avec acides nucléiques comme part prosthétique.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pperplate Gothic Bold" pitchFamily="34" charset="0"/>
                <a:ea typeface="Calibri" pitchFamily="34" charset="0"/>
                <a:cs typeface="Times New Roman" pitchFamily="18" charset="0"/>
              </a:rPr>
              <a:t>LES ACIDES NUCLÉIQUES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Chapitre 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NUCLEOSIDES ET NUCLEOTIDES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I-Définition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II-Bases puriques et pyrimidiques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III-Oses des nucléosides et des nucléotides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IV-Nucléosides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V-Fonction des nucléotides</a:t>
            </a:r>
          </a:p>
          <a:p>
            <a:pPr lvl="2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Chapitre II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ACIDES DESOXYRIBONUCLEIQUES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I-Structure primaire de l’ADN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II-Structure secondaire de l’ADN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fontAlgn="base" hangingPunct="0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III-Propriétés des ADN</a:t>
            </a:r>
          </a:p>
          <a:p>
            <a:pPr lvl="2" indent="457200" eaLnBrk="0" fontAlgn="base" hangingPunct="0">
              <a:spcBef>
                <a:spcPct val="0"/>
              </a:spcBef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Chapitre III -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  <a:ea typeface="Calibri" pitchFamily="34" charset="0"/>
                <a:cs typeface="Times New Roman" pitchFamily="18" charset="0"/>
              </a:rPr>
              <a:t>ACIDES RIBONUCLEIQUES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I-Structure primaire des ARN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II-Structure secondaire des ARN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2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III-Différentes classes d’ARN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41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57200" y="-1857125"/>
            <a:ext cx="8686800" cy="820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fr-FR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molécules biologiques qui contiennent l'information génétique sont les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ACIDES NUCLÉIQUES.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acides nucléiques =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POLYNUCLEOTIDES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sont composés de molécules simples comme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l'acide phosphorique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(PO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),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oses à 5 carbones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(pentoses) et 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bases azotées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(purines ou pyrimidines).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 phosphate inorganique est un ion stable formé à partir de l'acide phosphorique PO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fr-FR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l'écrit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souvent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200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Image BM_01_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15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57200" y="-1600049"/>
            <a:ext cx="84582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fr-FR" sz="2800" dirty="0" smtClean="0">
              <a:ea typeface="Times New Roman" pitchFamily="18" charset="0"/>
              <a:cs typeface="Times New Roman" pitchFamily="18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ts val="600"/>
              </a:spcAft>
            </a:pPr>
            <a:endParaRPr lang="fr-FR" sz="3200" b="1" dirty="0" smtClean="0"/>
          </a:p>
          <a:p>
            <a:pPr lvl="2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fr-FR" sz="3200" b="1" dirty="0" smtClean="0"/>
              <a:t>RIBOSE, DÉSOXYRIBOSE</a:t>
            </a:r>
            <a:endParaRPr lang="en-US" sz="3200" b="1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ribose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est un pentose de la série D, dont tous les hydroxyles sont orientés à droite (représentation de Fisher).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désoxyribose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composant des acides désoxyribonucléiques (DNA) est dérivé du ribose par une réduction de la fonction alcool secondaire du carbone n°2.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 désoxyribose confère à cet acide nucléique une plus grande stabilité propre à sa fonction de conservation de l'information génétique.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Image BM_01_1_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Image BM_02_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04800" y="-385940"/>
            <a:ext cx="8610600" cy="732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endParaRPr lang="fr-FR" sz="2800" dirty="0" smtClean="0"/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Arial Rounded MT Bold" pitchFamily="34" charset="0"/>
              </a:rPr>
              <a:t>PURINE, PYRIMIDINE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Rounded MT Bold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bases azotées des acides nucléiques appartiennent à deux classes de molécules selon le noyau aromatique qui en constitue le squelette.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 noyau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pyrimidine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est le plus simple -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noyau aromatique à six atomes, quatre carbones et deux azotes ; les deux azotes en position méta (n° 1 et 3).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 noyau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purine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est constitué de deux noyaux hétérocycliques accolés, un de six atomes et l'autre de cinq atomes, ayant deux carbones en commun au milieu.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différentes bases rencontrées dans les acides nucléiques en dérivent selon les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substituants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que portent les atomes de ces noyaux.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3400" y="32361"/>
            <a:ext cx="83058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pperplate Gothic Bold" pitchFamily="34" charset="0"/>
                <a:ea typeface="Times New Roman" pitchFamily="18" charset="0"/>
                <a:cs typeface="Arial" pitchFamily="34" charset="0"/>
              </a:rPr>
              <a:t>LES PEPTIDES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/>
              <a:t>Peptides et protéines: des polymères d’acides aminés unis par des liens peptidiques : par condensation des -groupe carboxyle d’un acide aminé avec -groupe aminé d’un autre acide aminé.</a:t>
            </a:r>
            <a:endParaRPr lang="en-US" sz="2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Glutathion - GSH :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γ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glutamyl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cysteinyl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glycocolle – est un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tripeptide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pl-P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Structure: 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HOOC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CH2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CH2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–CH-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CH2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COOH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	NH2		     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				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fr-FR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SH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/>
            <a:r>
              <a:rPr lang="fr-FR" sz="2400" dirty="0" smtClean="0"/>
              <a:t>	</a:t>
            </a:r>
            <a:r>
              <a:rPr lang="fr-FR" sz="2400" b="1" u="sng" dirty="0" smtClean="0"/>
              <a:t>Rôle</a:t>
            </a:r>
            <a:r>
              <a:rPr lang="fr-FR" sz="2400" b="1" dirty="0" smtClean="0"/>
              <a:t>:  </a:t>
            </a:r>
            <a:endParaRPr lang="en-US" sz="2400" b="1" dirty="0" smtClean="0"/>
          </a:p>
          <a:p>
            <a:pPr lvl="0"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FFFF00"/>
                </a:solidFill>
              </a:rPr>
              <a:t>antioxydant</a:t>
            </a:r>
            <a:r>
              <a:rPr lang="fr-FR" sz="2400" b="1" dirty="0" smtClean="0"/>
              <a:t> </a:t>
            </a:r>
            <a:r>
              <a:rPr lang="fr-FR" sz="2400" dirty="0" smtClean="0"/>
              <a:t>(il protège les membranes plasmique contre les agents oxydantes)</a:t>
            </a:r>
            <a:endParaRPr lang="en-US" sz="2400" dirty="0" smtClean="0"/>
          </a:p>
          <a:p>
            <a:pPr lvl="0"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FFFF00"/>
                </a:solidFill>
              </a:rPr>
              <a:t>protectif pour certaines enzymes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/>
              <a:t>(portent des sulfures groupes).</a:t>
            </a:r>
            <a:endParaRPr lang="en-US" sz="2400" dirty="0" smtClean="0"/>
          </a:p>
          <a:p>
            <a:endParaRPr lang="en-US" sz="1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1600200" y="2286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290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610100" y="4076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610100" y="31623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62100" y="2476500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>
            <a:off x="3429000" y="2743200"/>
            <a:ext cx="1219200" cy="609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>
            <a:off x="5029200" y="3429000"/>
            <a:ext cx="990600" cy="76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4800" y="-2707"/>
            <a:ext cx="84582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fr-FR" sz="2800" b="1" dirty="0" smtClean="0">
                <a:solidFill>
                  <a:srgbClr val="FFFF00"/>
                </a:solidFill>
              </a:rPr>
              <a:t>BASES PURIQUES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bases azotées sont des molécules aromatiques dont le noyau est soit une </a:t>
            </a:r>
            <a:r>
              <a:rPr kumimoji="0" lang="fr-F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purine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(bases puriques), soit une </a:t>
            </a:r>
            <a:r>
              <a:rPr kumimoji="0" lang="fr-F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pyrimidine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(bases pyrimidiques).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bases puriques sont au nombre de 2 : l'adénine et la guanine.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L'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ADÉNINE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est constituée d'un noyau purine dont le carbone 6 est substitué par une fonction amine. Elle est la seule des bases nucléiques dont la formule ne contient pas d'atome d'oxygène.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GUANINE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est constituée d'un noyau purine dont le carbone 2 est substitué par une fonction amine et le carbone 6 par une fonction cétone.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Image BM_02_1_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52400" y="-141207"/>
            <a:ext cx="8763000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endParaRPr lang="fr-FR" sz="2400" dirty="0" smtClean="0"/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fr-FR" sz="2400" b="1" dirty="0" smtClean="0">
                <a:solidFill>
                  <a:srgbClr val="FFFF00"/>
                </a:solidFill>
                <a:latin typeface="Arial Rounded MT Bold" pitchFamily="34" charset="0"/>
              </a:rPr>
              <a:t>BASES PYRIMIDIQUES</a:t>
            </a:r>
            <a:endParaRPr lang="en-US" sz="2400" b="1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bases pyrimidiques sont au nombre de 3 : la cytosine, l'uracile et la thymine.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pyrimidines ont un noyau aromatique hexagonal de 4 carbones et 2 azotes.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CYTOSINE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est constituée d'un noyau pyrimidine dont le carbone 4 est substitué par une fonction amine et le carbone 2 par une fonction cétone.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L'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URACILE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est constituée d'un noyau pyrimidine dont les carbones 2 et 4 portent des fonctions cétone.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THYMINE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est aussi constituée d'un noyau pyrimidine dont les carbones 2 et 4 portent des fonctions cétone, mais dont le carbone 5 est substitué par un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méthyl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BM_02_2_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-247441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solidFill>
                <a:srgbClr val="FFFF00"/>
              </a:solidFill>
              <a:latin typeface="Copperplate Gothic Bold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fr-FR" sz="2400" b="1" dirty="0" smtClean="0">
                <a:solidFill>
                  <a:srgbClr val="FFFF00"/>
                </a:solidFill>
                <a:latin typeface="Copperplate Gothic Bold" pitchFamily="34" charset="0"/>
              </a:rPr>
              <a:t>NUCLÉOSIDES ET NUCLÉOTIDES</a:t>
            </a:r>
            <a:endParaRPr lang="en-US" sz="2400" b="1" dirty="0" smtClean="0">
              <a:solidFill>
                <a:srgbClr val="FFFF00"/>
              </a:solidFill>
              <a:latin typeface="Copperplate Gothic Bold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sucres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(ribose ou désoxyribose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 se lient aux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bases azotées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par des liaisons impliquant un des azotes de la base (azote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n°1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des pyrimidines ou azote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n°9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des purines) et le carbone n°1 de l'ose -  ce sont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liaisons N-osidiques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 liaison d'une base azotée avec un des sucres donne un nucléoside.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NUCLÉOSIDE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est donc formé d'une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et d'un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sucre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liés par une liaison N-osidique.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 liaison d'un nucléoside avec un phosphate se fait par une estérification de la fonction alcool primaire (carbone n°5') du sucre et une des trois fonctions acides du phosphate.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L'ester obtenu est un nucléotide.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NUCLÉOTIDE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est donc formé d'une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base azotée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liée par une liaison osidique avec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sucre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lui-même lié par une liaison ester avec 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phosphate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Dans le métabolisme des acides nucléiques, interviennent des substrats riches en énergie,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nucléosides triphosphates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Un nucléoside triphosphate est un nucléotide dont le phosphate est lui-même lié à un ou deux autres phosphates.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Image BM_03_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Image BM_06_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BM_03_1_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81000" y="-739881"/>
            <a:ext cx="8763000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Bold" pitchFamily="34" charset="0"/>
              </a:rPr>
              <a:t>ADN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molécules d'acide désoxyribonucléiques sont formées 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deux chaînes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dont les nucléotides sont hybridés deux à deux sur toute la longueur.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deux chaînes sont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antiparallèles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c'est à dire que l'extrémité 5' de l'une est du côté de l'extrémité 3' de l'autre.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Pour que tous les nucléotides puissent s'hybrider ; il faut que l'ordre dans lequel ils sont liés ensemble soit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complémentaire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de la chaîne opposée.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Les bases azotées liées par les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liaisons hydrogènes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sont tournées vers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l'intérieur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tandis que les riboses et les acides phosphoriques, hydrophiles sont tournés vers l'extérieur.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fr-FR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Liaison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P-</a:t>
            </a:r>
            <a:r>
              <a:rPr lang="fr-FR" sz="24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diestherique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 – 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</a:rPr>
              <a:t>entre les </a:t>
            </a:r>
            <a:r>
              <a:rPr lang="fr-FR" sz="2400" b="1" dirty="0" err="1" smtClean="0">
                <a:ea typeface="Calibri" pitchFamily="34" charset="0"/>
                <a:cs typeface="Times New Roman" pitchFamily="18" charset="0"/>
              </a:rPr>
              <a:t>Nucleotides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</a:rPr>
              <a:t> de la </a:t>
            </a:r>
            <a:r>
              <a:rPr lang="fr-FR" sz="2400" b="1" dirty="0" err="1" smtClean="0">
                <a:ea typeface="Calibri" pitchFamily="34" charset="0"/>
                <a:cs typeface="Times New Roman" pitchFamily="18" charset="0"/>
              </a:rPr>
              <a:t>meme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</a:rPr>
              <a:t> chaine</a:t>
            </a:r>
            <a:r>
              <a:rPr lang="fr-FR" sz="2400" dirty="0" smtClean="0"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 chaleur peut dissocier les deux chaînes : c'est la fusion du DNA. Cette fusion est réversible : les deux chaînes peuvent s'hybrider à nouveau.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Image BM_11_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28800"/>
            <a:ext cx="77724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→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133350" cy="66675"/>
          </a:xfrm>
          <a:prstGeom prst="rect">
            <a:avLst/>
          </a:prstGeom>
          <a:noFill/>
        </p:spPr>
      </p:pic>
      <p:pic>
        <p:nvPicPr>
          <p:cNvPr id="44033" name="Picture 1" descr="→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66675"/>
            <a:ext cx="133350" cy="66675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-1074910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latin typeface="Copperplate Gothic Bold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2800" b="1" dirty="0" smtClean="0">
              <a:latin typeface="Copperplate Gothic Bold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latin typeface="Copperplate Gothic Bold" pitchFamily="34" charset="0"/>
              </a:rPr>
              <a:t>La double hélice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 structure secondaire du DNA est telle que les deux brins sont enroulés l'un autour de l'autre. Chacun des deux brins est orienté (5‘-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3') dans le sens opposé à celui de l'autre brin </a:t>
            </a:r>
            <a:endParaRPr lang="fr-FR" sz="2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2373654"/>
            <a:ext cx="9144000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qu'ils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sont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antiparallèles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bases azotées sont tournées vers l'intérieur de la double hélice de façon à ce que chacune s'hybride avec une base de l'autre brin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A avec T,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C avec G</a:t>
            </a:r>
            <a:r>
              <a:rPr lang="fr-FR" sz="2400" dirty="0" smtClean="0"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sz="2400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On dit que les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bases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successives de chacun des brins sont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complémentaires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 double hélice a un « pas » de 3,4 nm c'est à dire qu'il y a environ 10 paires de nucléotides pour chaque tour d'hélice.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Image BM_11_1_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BM_08_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04800" y="405097"/>
            <a:ext cx="8839200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pperplate Gothic Bold" pitchFamily="34" charset="0"/>
              </a:rPr>
              <a:t>ARN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pperplate Gothic Bold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Pour former un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acide ribonucléique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les nucléotides (GMP, AMP, UMP, CMP), sont condensés les uns sur les autres avec des liaisons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phosphodiester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entre le carbone 3' d'un premier nucléotide et le carbone 5' du nucléotide suivant.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Selon leurs fonctions, on distingue plusieurs espèces d'acides ribonucléiques 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rRNA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= acide ribonucléique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ribosomique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qui participe à la structure des ribosomes ;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tRNA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= acide ribonucléique de transfert, transporteur des acides aminés activés pour la traduction ;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mRNA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= acide ribonucléique messager, produit de la transcription d'un gène qui porte l'information à traduire.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Image BM_09_1_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1329169"/>
            <a:ext cx="9144000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Le RNA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diffère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du DNA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par plusieurs caractères 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itchFamily="18" charset="2"/>
              <a:buAutoNum type="arabicPeriod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il est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plus court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(70 à 10 000 nucléotides)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itchFamily="18" charset="2"/>
              <a:buAutoNum type="arabicPeriod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le squelette de pentoses et de phosphates contient du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ribose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à la place du désoxyribose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Symbol" pitchFamily="18" charset="2"/>
              <a:buAutoNum type="arabicPeriod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parmi les bases azotées l'uracile (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 remplace la thymine (T)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Fig5_13peptideb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723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-1088496"/>
            <a:ext cx="9144000" cy="654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pperplate Gothic Bold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800" b="1" dirty="0" smtClean="0">
              <a:latin typeface="Copperplate Gothic Bold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pperplate Gothic Bold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800" b="1" dirty="0" smtClean="0">
              <a:latin typeface="Copperplate Gothic Bold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pperplate Gothic Bold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pperplate Gothic Bold" pitchFamily="34" charset="0"/>
                <a:ea typeface="Times New Roman" pitchFamily="18" charset="0"/>
                <a:cs typeface="Arial" pitchFamily="34" charset="0"/>
              </a:rPr>
              <a:t>HEMOPROTEINES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Def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Ils  sont protéines complexes, ayant deux parts :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un part protéique et un part non- protéique =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hème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Classification 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indent="4572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Hémoprotéines que transporte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O2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FR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Hb</a:t>
            </a:r>
            <a:r>
              <a:rPr kumimoji="0" lang="fr-F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Myoglobine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1" indent="457200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Hémoprotéines transportant les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électrons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	</a:t>
            </a:r>
            <a:r>
              <a:rPr kumimoji="0" lang="fr-FR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cytochromes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(mitochondrie)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-122619"/>
            <a:ext cx="89154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b="1" dirty="0" smtClean="0">
              <a:solidFill>
                <a:srgbClr val="FFFF00"/>
              </a:solidFill>
              <a:latin typeface="Arial Rounded MT Bold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STRUCTURE -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Calibri" pitchFamily="34" charset="0"/>
                <a:cs typeface="Times New Roman" pitchFamily="18" charset="0"/>
              </a:rPr>
              <a:t>Tetramere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r-FR" sz="2400" b="1" dirty="0" smtClean="0">
                <a:ea typeface="Calibri" pitchFamily="34" charset="0"/>
                <a:cs typeface="Times New Roman" pitchFamily="18" charset="0"/>
              </a:rPr>
              <a:t> FONCTIONS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DEFETS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HEMOGLOBINOPATHIE – défets en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structure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hème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: METHEMOGLOBINEMIE 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MetHb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–Fe</a:t>
            </a:r>
            <a:r>
              <a:rPr kumimoji="0" lang="fr-FR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3+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en excès)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globine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 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Qualitatif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S,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H) – par mutation entre les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ou par déménager d-un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la chaine polypeptidique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Quantitatif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une des les chaine polypeptidique manque (Thalassémie alpha ou beta)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Hemoglob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04800" y="161479"/>
            <a:ext cx="853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L'hémoglobine est la molécule qui, présente dans les globules rouges, permet le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transport de l'oxygène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vers les tissus. Elle contribue aussi, dans une moindre mesure, à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l'évacuation des ions H</a:t>
            </a:r>
            <a:r>
              <a:rPr kumimoji="0" lang="fr-FR" sz="2400" b="0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et du CO2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Chez l'adulte, elle est constituée 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deux sous-unités d'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-globine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et 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deux sous-unités de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-globine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Ces sous-unités sont assemblées de telle façon qu'elles laissent une cavité au centre du tétramère. (Cette cavité ne sert pas à lier l'oxygène, mais elle a un rôle à jouer dans la régulation du rôle de l'hémoglobine).</a:t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Formes normales de </a:t>
            </a:r>
            <a:r>
              <a:rPr lang="fr-FR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lang="fr-FR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A1, A2, F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Chaque unité globine est associée à un groupe hème, qui contient un atome de fer capable, quand il est bien enligné avec ce groupe, de s'associer à l'oxygène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534400" cy="15240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612775"/>
            <a:ext cx="8534400" cy="4114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495800"/>
            <a:ext cx="8534400" cy="2057400"/>
          </a:xfrm>
        </p:spPr>
        <p:txBody>
          <a:bodyPr>
            <a:normAutofit fontScale="85000" lnSpcReduction="10000"/>
          </a:bodyPr>
          <a:lstStyle/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La protéine existe sous deux formes, la forme </a:t>
            </a:r>
            <a:r>
              <a:rPr lang="fr-FR" sz="2400" b="1" dirty="0" smtClean="0">
                <a:solidFill>
                  <a:srgbClr val="FFFF00"/>
                </a:solidFill>
              </a:rPr>
              <a:t>T</a:t>
            </a:r>
            <a:r>
              <a:rPr lang="fr-FR" sz="2000" dirty="0" smtClean="0"/>
              <a:t> qui a une </a:t>
            </a:r>
            <a:r>
              <a:rPr lang="fr-FR" sz="2000" b="1" dirty="0" smtClean="0"/>
              <a:t>faible affinité </a:t>
            </a:r>
            <a:r>
              <a:rPr lang="fr-FR" sz="2000" dirty="0" smtClean="0"/>
              <a:t>pour l'oxygène et la forme </a:t>
            </a:r>
            <a:r>
              <a:rPr lang="fr-FR" sz="2400" b="1" dirty="0" smtClean="0">
                <a:solidFill>
                  <a:srgbClr val="FFFF00"/>
                </a:solidFill>
              </a:rPr>
              <a:t>R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/>
              <a:t>(pour relaxée) de </a:t>
            </a:r>
            <a:r>
              <a:rPr lang="fr-FR" sz="2000" b="1" dirty="0" smtClean="0"/>
              <a:t>haute affinité</a:t>
            </a:r>
            <a:r>
              <a:rPr lang="fr-FR" sz="2000" dirty="0" smtClean="0"/>
              <a:t>. Ces deux formes existent en un équilibre rapide qui dépend du pH ambiant et de la présence d'oxygène. À pH élevé et en présence d'oxygène, la forme R est privilégiée (et l'hémoglobine cherche donc à capturer de l'oxygène); à pH bas et quand l'oxygène est rare, la forme T est privilégiée et l'hémoglobine relâche l'oxygène.</a:t>
            </a:r>
            <a:endParaRPr lang="en-US" sz="2000" dirty="0" smtClean="0"/>
          </a:p>
          <a:p>
            <a:endParaRPr lang="fr-FR" dirty="0"/>
          </a:p>
        </p:txBody>
      </p:sp>
      <p:pic>
        <p:nvPicPr>
          <p:cNvPr id="25602" name="Picture 2" descr="Hemoglob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907</Words>
  <Application>Microsoft Office PowerPoint</Application>
  <PresentationFormat>On-screen Show (4:3)</PresentationFormat>
  <Paragraphs>164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COURS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3</dc:title>
  <dc:creator>bilel</dc:creator>
  <cp:lastModifiedBy>bilel</cp:lastModifiedBy>
  <cp:revision>31</cp:revision>
  <dcterms:created xsi:type="dcterms:W3CDTF">2006-08-16T00:00:00Z</dcterms:created>
  <dcterms:modified xsi:type="dcterms:W3CDTF">2011-02-10T15:21:03Z</dcterms:modified>
</cp:coreProperties>
</file>