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91" r:id="rId23"/>
    <p:sldId id="277" r:id="rId24"/>
    <p:sldId id="278" r:id="rId25"/>
    <p:sldId id="279" r:id="rId26"/>
    <p:sldId id="280" r:id="rId27"/>
    <p:sldId id="281" r:id="rId28"/>
    <p:sldId id="282" r:id="rId29"/>
    <p:sldId id="283" r:id="rId30"/>
    <p:sldId id="293" r:id="rId31"/>
    <p:sldId id="294" r:id="rId32"/>
    <p:sldId id="297" r:id="rId33"/>
    <p:sldId id="284" r:id="rId34"/>
    <p:sldId id="295" r:id="rId35"/>
    <p:sldId id="296" r:id="rId36"/>
    <p:sldId id="285" r:id="rId37"/>
    <p:sldId id="286" r:id="rId38"/>
    <p:sldId id="287" r:id="rId39"/>
    <p:sldId id="288" r:id="rId40"/>
    <p:sldId id="290" r:id="rId4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C4BDE-740F-468C-95C6-30BCA9AF3ED6}" type="datetimeFigureOut">
              <a:rPr lang="ro-RO" smtClean="0"/>
              <a:pPr/>
              <a:t>20.03.2011</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EF27D-3F2C-4883-87FB-0A5805B2C0DC}"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208EF27D-3F2C-4883-87FB-0A5805B2C0DC}" type="slidenum">
              <a:rPr lang="ro-RO" smtClean="0"/>
              <a:pPr/>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dată 2"/>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5A354759-C530-4652-B6E8-A00C2C4E343B}" type="datetimeFigureOut">
              <a:rPr lang="ro-RO" smtClean="0"/>
              <a:pPr/>
              <a:t>20.03.2011</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2C5BEFC4-AFB1-4A0D-93FE-6CE24AEA8889}"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54759-C530-4652-B6E8-A00C2C4E343B}" type="datetimeFigureOut">
              <a:rPr lang="ro-RO" smtClean="0"/>
              <a:pPr/>
              <a:t>20.03.2011</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EFC4-AFB1-4A0D-93FE-6CE24AEA8889}"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4291"/>
            <a:ext cx="7772400" cy="1071569"/>
          </a:xfrm>
        </p:spPr>
        <p:txBody>
          <a:bodyPr>
            <a:normAutofit/>
          </a:bodyPr>
          <a:lstStyle/>
          <a:p>
            <a:r>
              <a:rPr lang="fr-FR" sz="2800" b="1" dirty="0"/>
              <a:t>GENERALITES SUR LES TRAUMATISMES </a:t>
            </a:r>
            <a:r>
              <a:rPr lang="ro-RO" sz="2800" dirty="0"/>
              <a:t/>
            </a:r>
            <a:br>
              <a:rPr lang="ro-RO" sz="2800" dirty="0"/>
            </a:br>
            <a:r>
              <a:rPr lang="fr-FR" sz="2800" dirty="0"/>
              <a:t> </a:t>
            </a:r>
            <a:r>
              <a:rPr lang="fr-FR" sz="2800" b="1" dirty="0" smtClean="0"/>
              <a:t>OSTEO ARTICULAIRES</a:t>
            </a:r>
            <a:endParaRPr lang="ro-RO" sz="2800" dirty="0"/>
          </a:p>
        </p:txBody>
      </p:sp>
      <p:sp>
        <p:nvSpPr>
          <p:cNvPr id="3" name="Subtitlu 2"/>
          <p:cNvSpPr>
            <a:spLocks noGrp="1"/>
          </p:cNvSpPr>
          <p:nvPr>
            <p:ph type="subTitle" idx="1"/>
          </p:nvPr>
        </p:nvSpPr>
        <p:spPr>
          <a:xfrm>
            <a:off x="357158" y="1285860"/>
            <a:ext cx="8429684" cy="5214974"/>
          </a:xfrm>
        </p:spPr>
        <p:txBody>
          <a:bodyPr>
            <a:normAutofit/>
          </a:bodyPr>
          <a:lstStyle/>
          <a:p>
            <a:pPr algn="just"/>
            <a:endParaRPr lang="ro-RO" sz="2400" b="1" dirty="0" smtClean="0">
              <a:solidFill>
                <a:schemeClr val="tx1"/>
              </a:solidFill>
            </a:endParaRPr>
          </a:p>
          <a:p>
            <a:pPr algn="just"/>
            <a:r>
              <a:rPr lang="fr-FR" sz="2400" b="1" dirty="0" smtClean="0">
                <a:solidFill>
                  <a:schemeClr val="tx1"/>
                </a:solidFill>
              </a:rPr>
              <a:t>DEFINITIONS </a:t>
            </a:r>
            <a:r>
              <a:rPr lang="ro-RO" sz="2400" b="1" dirty="0" smtClean="0">
                <a:solidFill>
                  <a:schemeClr val="tx1"/>
                </a:solidFill>
              </a:rPr>
              <a:t>:</a:t>
            </a:r>
          </a:p>
          <a:p>
            <a:pPr algn="just"/>
            <a:r>
              <a:rPr lang="fr-FR" sz="2400" b="1" dirty="0" smtClean="0">
                <a:solidFill>
                  <a:schemeClr val="tx1"/>
                </a:solidFill>
              </a:rPr>
              <a:t>1</a:t>
            </a:r>
            <a:r>
              <a:rPr lang="fr-FR" sz="2400" b="1" dirty="0">
                <a:solidFill>
                  <a:schemeClr val="tx1"/>
                </a:solidFill>
              </a:rPr>
              <a:t>) </a:t>
            </a:r>
            <a:r>
              <a:rPr lang="fr-FR" sz="2400" b="1" u="sng" dirty="0" smtClean="0">
                <a:solidFill>
                  <a:schemeClr val="tx1"/>
                </a:solidFill>
              </a:rPr>
              <a:t>TRAUMATOLOGIE</a:t>
            </a:r>
            <a:r>
              <a:rPr lang="fr-FR" sz="2400" b="1" u="sng" dirty="0">
                <a:solidFill>
                  <a:schemeClr val="tx1"/>
                </a:solidFill>
              </a:rPr>
              <a:t> :</a:t>
            </a:r>
            <a:r>
              <a:rPr lang="fr-FR" sz="2400" dirty="0">
                <a:solidFill>
                  <a:schemeClr val="tx1"/>
                </a:solidFill>
              </a:rPr>
              <a:t> Partie de la médecine et de la chirurgie consacrée à l’étude et au traitement des conséquences des traumatismes.</a:t>
            </a:r>
            <a:endParaRPr lang="ro-RO" sz="2400" dirty="0">
              <a:solidFill>
                <a:schemeClr val="tx1"/>
              </a:solidFill>
            </a:endParaRPr>
          </a:p>
          <a:p>
            <a:pPr algn="just"/>
            <a:r>
              <a:rPr lang="fr-FR" sz="2400" dirty="0">
                <a:solidFill>
                  <a:schemeClr val="tx1"/>
                </a:solidFill>
              </a:rPr>
              <a:t> </a:t>
            </a:r>
            <a:endParaRPr lang="ro-RO" sz="2400" dirty="0">
              <a:solidFill>
                <a:schemeClr val="tx1"/>
              </a:solidFill>
            </a:endParaRPr>
          </a:p>
          <a:p>
            <a:pPr algn="just"/>
            <a:r>
              <a:rPr lang="fr-FR" sz="2400" b="1" dirty="0">
                <a:solidFill>
                  <a:schemeClr val="tx1"/>
                </a:solidFill>
              </a:rPr>
              <a:t>2) </a:t>
            </a:r>
            <a:r>
              <a:rPr lang="fr-FR" sz="2400" b="1" u="sng" dirty="0" smtClean="0">
                <a:solidFill>
                  <a:schemeClr val="tx1"/>
                </a:solidFill>
              </a:rPr>
              <a:t>ORTHOPEDIE</a:t>
            </a:r>
            <a:r>
              <a:rPr lang="fr-FR" sz="2400" b="1" u="sng" dirty="0">
                <a:solidFill>
                  <a:schemeClr val="tx1"/>
                </a:solidFill>
              </a:rPr>
              <a:t> :</a:t>
            </a:r>
            <a:r>
              <a:rPr lang="fr-FR" sz="2400" dirty="0">
                <a:solidFill>
                  <a:schemeClr val="tx1"/>
                </a:solidFill>
              </a:rPr>
              <a:t> Partie de la médecine et de la chirurgie consacrée à l’étude et au traitement des affections de l’appareil locomoteur et du rachis.</a:t>
            </a:r>
            <a:endParaRPr lang="ro-RO" sz="2400" dirty="0">
              <a:solidFill>
                <a:schemeClr val="tx1"/>
              </a:solidFill>
            </a:endParaRPr>
          </a:p>
          <a:p>
            <a:pPr algn="l"/>
            <a:endParaRPr lang="ro-RO" sz="2400" b="1" dirty="0" smtClean="0">
              <a:solidFill>
                <a:schemeClr val="tx1"/>
              </a:solidFill>
            </a:endParaRPr>
          </a:p>
          <a:p>
            <a:pPr algn="l"/>
            <a:endParaRPr lang="ro-RO" sz="2400" b="1" dirty="0" smtClean="0">
              <a:solidFill>
                <a:schemeClr val="tx1"/>
              </a:solidFill>
            </a:endParaRPr>
          </a:p>
          <a:p>
            <a:pPr algn="l"/>
            <a:endParaRPr lang="ro-RO" sz="24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0034" y="500042"/>
            <a:ext cx="8186766" cy="5626121"/>
          </a:xfrm>
        </p:spPr>
        <p:txBody>
          <a:bodyPr>
            <a:normAutofit/>
          </a:bodyPr>
          <a:lstStyle/>
          <a:p>
            <a:pPr algn="just">
              <a:buNone/>
            </a:pPr>
            <a:r>
              <a:rPr lang="fr-FR" sz="2400" b="1" dirty="0"/>
              <a:t>3) Déplacement :</a:t>
            </a:r>
            <a:r>
              <a:rPr lang="fr-FR" sz="2400" dirty="0"/>
              <a:t> Les déplacements élémentaires sont les suivants : </a:t>
            </a:r>
            <a:endParaRPr lang="ro-RO" sz="2400" dirty="0"/>
          </a:p>
          <a:p>
            <a:pPr algn="just">
              <a:buNone/>
            </a:pPr>
            <a:r>
              <a:rPr lang="fr-FR" sz="2400" b="1" dirty="0" smtClean="0"/>
              <a:t>SELON </a:t>
            </a:r>
            <a:r>
              <a:rPr lang="fr-FR" sz="2400" b="1" dirty="0"/>
              <a:t>L’AXE TRANSVERSAL</a:t>
            </a:r>
            <a:r>
              <a:rPr lang="fr-FR" sz="2400" dirty="0"/>
              <a:t> : Les extrémités </a:t>
            </a:r>
            <a:r>
              <a:rPr lang="fr-FR" sz="2400" dirty="0" err="1"/>
              <a:t>fracturaires</a:t>
            </a:r>
            <a:r>
              <a:rPr lang="fr-FR" sz="2400" dirty="0"/>
              <a:t>   </a:t>
            </a:r>
            <a:endParaRPr lang="ro-RO" sz="2400" dirty="0"/>
          </a:p>
          <a:p>
            <a:pPr algn="just">
              <a:buFontTx/>
              <a:buChar char="-"/>
            </a:pPr>
            <a:r>
              <a:rPr lang="fr-FR" sz="2400" dirty="0" smtClean="0"/>
              <a:t>glissent </a:t>
            </a:r>
            <a:r>
              <a:rPr lang="fr-FR" sz="2400" dirty="0"/>
              <a:t>les uns par rapport aux autres  c’est la TRANSLATION le maximum est la BAÏONNETTE</a:t>
            </a:r>
            <a:r>
              <a:rPr lang="fr-FR" sz="2400" dirty="0" smtClean="0"/>
              <a:t>.</a:t>
            </a:r>
            <a:endParaRPr lang="ro-RO" sz="2400" dirty="0" smtClean="0"/>
          </a:p>
          <a:p>
            <a:pPr algn="just">
              <a:buFontTx/>
              <a:buChar char="-"/>
            </a:pPr>
            <a:r>
              <a:rPr lang="fr-FR" sz="2400" dirty="0" smtClean="0"/>
              <a:t>pivotent </a:t>
            </a:r>
            <a:r>
              <a:rPr lang="fr-FR" sz="2400" dirty="0"/>
              <a:t>l’un par rapport à l’autre c’est l’ANGULATION qui se réalise rarement dans un plan strictement frontal ou </a:t>
            </a:r>
            <a:r>
              <a:rPr lang="fr-FR" sz="2400" dirty="0" smtClean="0"/>
              <a:t>sagittal</a:t>
            </a:r>
            <a:endParaRPr lang="ro-RO" sz="2400" dirty="0" smtClean="0"/>
          </a:p>
          <a:p>
            <a:pPr algn="just">
              <a:buNone/>
            </a:pPr>
            <a:r>
              <a:rPr lang="fr-FR" sz="2400" b="1" dirty="0" smtClean="0"/>
              <a:t>SELON </a:t>
            </a:r>
            <a:r>
              <a:rPr lang="fr-FR" sz="2400" b="1" dirty="0"/>
              <a:t>L’AXE LONGITUDINAL</a:t>
            </a:r>
            <a:r>
              <a:rPr lang="fr-FR" sz="2400" dirty="0"/>
              <a:t> : les segments </a:t>
            </a:r>
            <a:endParaRPr lang="ro-RO" sz="2400" dirty="0"/>
          </a:p>
          <a:p>
            <a:pPr algn="just">
              <a:buNone/>
            </a:pPr>
            <a:r>
              <a:rPr lang="fr-FR" sz="2400" dirty="0"/>
              <a:t>- </a:t>
            </a:r>
            <a:r>
              <a:rPr lang="fr-FR" sz="2400" dirty="0" smtClean="0"/>
              <a:t>se </a:t>
            </a:r>
            <a:r>
              <a:rPr lang="fr-FR" sz="2400" dirty="0"/>
              <a:t>rapprochent : RACCOURCISSEMENT OU CHEVAUCHEMENT</a:t>
            </a:r>
            <a:endParaRPr lang="ro-RO" sz="2400" dirty="0"/>
          </a:p>
          <a:p>
            <a:pPr algn="just">
              <a:buNone/>
            </a:pPr>
            <a:r>
              <a:rPr lang="fr-FR" sz="2400" dirty="0"/>
              <a:t>- </a:t>
            </a:r>
            <a:r>
              <a:rPr lang="fr-FR" sz="2400" dirty="0" smtClean="0"/>
              <a:t>s’éloignent</a:t>
            </a:r>
            <a:r>
              <a:rPr lang="fr-FR" sz="2400" dirty="0"/>
              <a:t> : ALLONGEMENT : toujours iatrogène </a:t>
            </a:r>
            <a:endParaRPr lang="ro-RO" sz="2400" dirty="0"/>
          </a:p>
          <a:p>
            <a:pPr algn="just">
              <a:buNone/>
            </a:pPr>
            <a:r>
              <a:rPr lang="fr-FR" sz="2400" dirty="0"/>
              <a:t>- </a:t>
            </a:r>
            <a:r>
              <a:rPr lang="fr-FR" sz="2400" dirty="0" smtClean="0"/>
              <a:t>tournent </a:t>
            </a:r>
            <a:r>
              <a:rPr lang="fr-FR" sz="2400" dirty="0"/>
              <a:t>l’un par rapport à l’autre : DECALAGE OU ROTATION </a:t>
            </a:r>
            <a:endParaRPr lang="ro-RO" sz="2400" dirty="0"/>
          </a:p>
          <a:p>
            <a:pPr>
              <a:buNone/>
            </a:pPr>
            <a:r>
              <a:rPr lang="fr-FR" sz="2400" dirty="0" smtClean="0"/>
              <a:t> </a:t>
            </a:r>
            <a:endParaRPr lang="ro-RO" sz="2400" dirty="0" smtClean="0"/>
          </a:p>
          <a:p>
            <a:pPr>
              <a:buFontTx/>
              <a:buChar char="-"/>
            </a:pPr>
            <a:endParaRPr lang="ro-RO" sz="2400" dirty="0"/>
          </a:p>
          <a:p>
            <a:pPr>
              <a:buNone/>
            </a:pPr>
            <a:endParaRPr lang="ro-RO"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6"/>
            <a:ext cx="8258204" cy="5768997"/>
          </a:xfrm>
        </p:spPr>
        <p:txBody>
          <a:bodyPr>
            <a:normAutofit lnSpcReduction="10000"/>
          </a:bodyPr>
          <a:lstStyle/>
          <a:p>
            <a:pPr>
              <a:buNone/>
            </a:pPr>
            <a:endParaRPr lang="ro-RO" sz="2400" b="1" dirty="0" smtClean="0"/>
          </a:p>
          <a:p>
            <a:pPr algn="just">
              <a:buNone/>
            </a:pPr>
            <a:r>
              <a:rPr lang="fr-FR" sz="2400" b="1" dirty="0" smtClean="0"/>
              <a:t>B</a:t>
            </a:r>
            <a:r>
              <a:rPr lang="fr-FR" sz="2400" b="1" dirty="0"/>
              <a:t>. EPIPHYSAIRES :</a:t>
            </a:r>
            <a:endParaRPr lang="ro-RO" sz="2400" dirty="0"/>
          </a:p>
          <a:p>
            <a:pPr algn="just">
              <a:buNone/>
            </a:pPr>
            <a:r>
              <a:rPr lang="fr-FR" sz="2400" dirty="0"/>
              <a:t>Les lésions sont distinguées selon les mécanismes qui les créent et entraînent des fractures univoques :</a:t>
            </a:r>
            <a:endParaRPr lang="ro-RO" sz="2400" dirty="0"/>
          </a:p>
          <a:p>
            <a:pPr algn="just">
              <a:buNone/>
            </a:pPr>
            <a:r>
              <a:rPr lang="fr-FR" sz="2400" dirty="0"/>
              <a:t>a. </a:t>
            </a:r>
            <a:r>
              <a:rPr lang="fr-FR" sz="2400" b="1" dirty="0" smtClean="0"/>
              <a:t>FRACTURE </a:t>
            </a:r>
            <a:r>
              <a:rPr lang="fr-FR" sz="2400" b="1" dirty="0"/>
              <a:t>ENFONCEMENT</a:t>
            </a:r>
            <a:r>
              <a:rPr lang="fr-FR" sz="2400" dirty="0"/>
              <a:t> : Crée par les COMPRESSIONS </a:t>
            </a:r>
            <a:endParaRPr lang="ro-RO" sz="2400" dirty="0"/>
          </a:p>
          <a:p>
            <a:pPr algn="just">
              <a:buNone/>
            </a:pPr>
            <a:r>
              <a:rPr lang="fr-FR" sz="2400" dirty="0"/>
              <a:t>b</a:t>
            </a:r>
            <a:r>
              <a:rPr lang="fr-FR" sz="2400" dirty="0" smtClean="0"/>
              <a:t>.</a:t>
            </a:r>
            <a:r>
              <a:rPr lang="ro-RO" sz="2400" dirty="0" smtClean="0"/>
              <a:t> </a:t>
            </a:r>
            <a:r>
              <a:rPr lang="fr-FR" sz="2400" b="1" dirty="0" smtClean="0"/>
              <a:t>FRACTURE </a:t>
            </a:r>
            <a:r>
              <a:rPr lang="fr-FR" sz="2400" b="1" dirty="0"/>
              <a:t>SEPARATION</a:t>
            </a:r>
            <a:r>
              <a:rPr lang="fr-FR" sz="2400" dirty="0"/>
              <a:t> : Crée par les CISAILLEMENTS </a:t>
            </a:r>
            <a:endParaRPr lang="ro-RO" sz="2400" dirty="0"/>
          </a:p>
          <a:p>
            <a:pPr algn="just">
              <a:buNone/>
            </a:pPr>
            <a:r>
              <a:rPr lang="fr-FR" sz="2400" dirty="0"/>
              <a:t>Cisaillement et compression peuvent s’associer.</a:t>
            </a:r>
            <a:endParaRPr lang="ro-RO" sz="2400" dirty="0"/>
          </a:p>
          <a:p>
            <a:pPr algn="just">
              <a:buNone/>
            </a:pPr>
            <a:r>
              <a:rPr lang="fr-FR" sz="2400" dirty="0"/>
              <a:t>c. </a:t>
            </a:r>
            <a:r>
              <a:rPr lang="fr-FR" sz="2400" b="1" dirty="0"/>
              <a:t>FRACTURE MIXTES</a:t>
            </a:r>
            <a:r>
              <a:rPr lang="fr-FR" sz="2400" dirty="0"/>
              <a:t> : sont </a:t>
            </a:r>
            <a:r>
              <a:rPr lang="fr-FR" sz="2400" dirty="0" err="1"/>
              <a:t>épiphyso</a:t>
            </a:r>
            <a:r>
              <a:rPr lang="fr-FR" sz="2400" dirty="0"/>
              <a:t>- métaphysaires parfois même irradiées à la diaphyse.</a:t>
            </a:r>
            <a:endParaRPr lang="ro-RO" sz="2400" dirty="0"/>
          </a:p>
          <a:p>
            <a:pPr algn="just">
              <a:buNone/>
            </a:pPr>
            <a:r>
              <a:rPr lang="fr-FR" sz="2400" dirty="0"/>
              <a:t>d. </a:t>
            </a:r>
            <a:r>
              <a:rPr lang="fr-FR" sz="2400" b="1" dirty="0"/>
              <a:t>FRACTURES AVULSIONS</a:t>
            </a:r>
            <a:r>
              <a:rPr lang="fr-FR" sz="2400" dirty="0"/>
              <a:t>  sont réalisés par les tractions, il s’agit d’avulsions de l’insertion osseuse des tendons et des ligaments.</a:t>
            </a:r>
            <a:endParaRPr lang="ro-RO" sz="2400" dirty="0"/>
          </a:p>
          <a:p>
            <a:pPr algn="just">
              <a:buNone/>
            </a:pPr>
            <a:r>
              <a:rPr lang="fr-FR" sz="2400" dirty="0"/>
              <a:t>e. Enfin la fracture peut s’associer à une luxation </a:t>
            </a:r>
            <a:endParaRPr lang="ro-RO" sz="2400" dirty="0"/>
          </a:p>
          <a:p>
            <a:pPr algn="just">
              <a:buNone/>
            </a:pPr>
            <a:r>
              <a:rPr lang="fr-FR" sz="2400" dirty="0"/>
              <a:t> </a:t>
            </a:r>
            <a:endParaRPr lang="ro-RO" sz="2400" dirty="0"/>
          </a:p>
          <a:p>
            <a:pPr>
              <a:buNone/>
            </a:pPr>
            <a:endParaRPr lang="ro-RO"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6"/>
            <a:ext cx="8258204" cy="5768997"/>
          </a:xfrm>
        </p:spPr>
        <p:txBody>
          <a:bodyPr>
            <a:normAutofit/>
          </a:bodyPr>
          <a:lstStyle/>
          <a:p>
            <a:pPr>
              <a:buNone/>
            </a:pPr>
            <a:r>
              <a:rPr lang="fr-FR" sz="2400" b="1" dirty="0"/>
              <a:t>2. LESIONS ASSOCIEES </a:t>
            </a:r>
            <a:r>
              <a:rPr lang="fr-FR" sz="2400" b="1" dirty="0" smtClean="0"/>
              <a:t>:</a:t>
            </a:r>
            <a:r>
              <a:rPr lang="fr-FR" sz="2400" b="1" dirty="0"/>
              <a:t> </a:t>
            </a:r>
            <a:endParaRPr lang="ro-RO" sz="2400" dirty="0"/>
          </a:p>
          <a:p>
            <a:pPr>
              <a:buNone/>
            </a:pPr>
            <a:r>
              <a:rPr lang="fr-FR" sz="2400" b="1" dirty="0"/>
              <a:t>A. LESIONS CUTANEES :</a:t>
            </a:r>
            <a:r>
              <a:rPr lang="fr-FR" sz="2400" u="sng" dirty="0"/>
              <a:t> </a:t>
            </a:r>
            <a:endParaRPr lang="ro-RO" sz="2400" dirty="0"/>
          </a:p>
          <a:p>
            <a:pPr algn="just">
              <a:buNone/>
            </a:pPr>
            <a:r>
              <a:rPr lang="ro-RO" sz="2400" dirty="0" smtClean="0"/>
              <a:t>- </a:t>
            </a:r>
            <a:r>
              <a:rPr lang="fr-FR" sz="2400" dirty="0" smtClean="0"/>
              <a:t>témoignent </a:t>
            </a:r>
            <a:r>
              <a:rPr lang="fr-FR" sz="2400" dirty="0"/>
              <a:t>d’un traumatisme plus violent prévoir des contusions étendues des parties molles (vaisseaux, nerfs muscles). La communication osseuse est plus fréquente. A la contamination bactérienne vient s’ajouter une </a:t>
            </a:r>
            <a:r>
              <a:rPr lang="fr-FR" sz="2400" dirty="0" err="1"/>
              <a:t>dévascularisation</a:t>
            </a:r>
            <a:r>
              <a:rPr lang="fr-FR" sz="2400" dirty="0"/>
              <a:t> étendue des fragments osseux.  Plusieurs lésions peuvent être réalisées :  </a:t>
            </a:r>
            <a:endParaRPr lang="ro-RO" sz="2400" dirty="0"/>
          </a:p>
          <a:p>
            <a:pPr>
              <a:buNone/>
            </a:pPr>
            <a:r>
              <a:rPr lang="fr-FR" sz="2400" dirty="0"/>
              <a:t>a.  </a:t>
            </a:r>
            <a:r>
              <a:rPr lang="ro-RO" sz="2400" dirty="0" smtClean="0"/>
              <a:t>e</a:t>
            </a:r>
            <a:r>
              <a:rPr lang="fr-FR" sz="2400" dirty="0" err="1" smtClean="0"/>
              <a:t>xcoriations</a:t>
            </a:r>
            <a:r>
              <a:rPr lang="fr-FR" sz="2400" dirty="0" smtClean="0"/>
              <a:t> </a:t>
            </a:r>
            <a:r>
              <a:rPr lang="fr-FR" sz="2400" dirty="0"/>
              <a:t>et phlyctènes banales par leur fréquences, infectées en quelques heures.</a:t>
            </a:r>
            <a:endParaRPr lang="ro-RO" sz="2400" dirty="0"/>
          </a:p>
          <a:p>
            <a:pPr>
              <a:buNone/>
            </a:pPr>
            <a:r>
              <a:rPr lang="fr-FR" sz="2400" dirty="0"/>
              <a:t>b.  </a:t>
            </a:r>
            <a:r>
              <a:rPr lang="ro-RO" sz="2400" dirty="0" smtClean="0"/>
              <a:t>l</a:t>
            </a:r>
            <a:r>
              <a:rPr lang="fr-FR" sz="2400" dirty="0" err="1" smtClean="0"/>
              <a:t>ésions</a:t>
            </a:r>
            <a:r>
              <a:rPr lang="fr-FR" sz="2400" dirty="0" smtClean="0"/>
              <a:t> </a:t>
            </a:r>
            <a:r>
              <a:rPr lang="fr-FR" sz="2400" dirty="0"/>
              <a:t>cutanées à bords </a:t>
            </a:r>
            <a:r>
              <a:rPr lang="fr-FR" sz="2400" dirty="0" smtClean="0"/>
              <a:t>nets</a:t>
            </a:r>
            <a:endParaRPr lang="ro-RO" sz="2400" dirty="0" smtClean="0"/>
          </a:p>
          <a:p>
            <a:pPr>
              <a:buNone/>
            </a:pPr>
            <a:r>
              <a:rPr lang="fr-FR" sz="2400" dirty="0" smtClean="0"/>
              <a:t>c.   </a:t>
            </a:r>
            <a:r>
              <a:rPr lang="ro-RO" sz="2400" dirty="0" smtClean="0"/>
              <a:t>l</a:t>
            </a:r>
            <a:r>
              <a:rPr lang="fr-FR" sz="2400" dirty="0" err="1" smtClean="0"/>
              <a:t>ésions</a:t>
            </a:r>
            <a:r>
              <a:rPr lang="fr-FR" sz="2400" dirty="0" smtClean="0"/>
              <a:t> à bord contus</a:t>
            </a:r>
            <a:endParaRPr lang="ro-RO" sz="2400" dirty="0" smtClean="0"/>
          </a:p>
          <a:p>
            <a:pPr>
              <a:buNone/>
            </a:pPr>
            <a:r>
              <a:rPr lang="fr-FR" sz="2400" dirty="0" smtClean="0"/>
              <a:t>d</a:t>
            </a:r>
            <a:r>
              <a:rPr lang="fr-FR" sz="2400" dirty="0"/>
              <a:t>.   </a:t>
            </a:r>
            <a:r>
              <a:rPr lang="ro-RO" sz="2400" dirty="0" smtClean="0"/>
              <a:t>l</a:t>
            </a:r>
            <a:r>
              <a:rPr lang="fr-FR" sz="2400" dirty="0" smtClean="0"/>
              <a:t>es </a:t>
            </a:r>
            <a:r>
              <a:rPr lang="fr-FR" sz="2400" dirty="0"/>
              <a:t>décollements cutanés sus aponévrotiques</a:t>
            </a:r>
            <a:endParaRPr lang="ro-RO" sz="2400" dirty="0"/>
          </a:p>
          <a:p>
            <a:pPr>
              <a:buNone/>
            </a:pPr>
            <a:r>
              <a:rPr lang="fr-FR" sz="2400" dirty="0"/>
              <a:t>e.   </a:t>
            </a:r>
            <a:r>
              <a:rPr lang="ro-RO" sz="2400" dirty="0" smtClean="0"/>
              <a:t>l</a:t>
            </a:r>
            <a:r>
              <a:rPr lang="fr-FR" sz="2400" dirty="0" smtClean="0"/>
              <a:t>es </a:t>
            </a:r>
            <a:r>
              <a:rPr lang="fr-FR" sz="2400" dirty="0"/>
              <a:t>nécroses cutanées sus aponévrotiques </a:t>
            </a:r>
            <a:endParaRPr lang="ro-RO" sz="2400" dirty="0"/>
          </a:p>
          <a:p>
            <a:pPr>
              <a:buNone/>
            </a:pPr>
            <a:endParaRPr lang="ro-RO"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0034" y="285728"/>
            <a:ext cx="8186766" cy="5840435"/>
          </a:xfrm>
        </p:spPr>
        <p:txBody>
          <a:bodyPr>
            <a:normAutofit/>
          </a:bodyPr>
          <a:lstStyle/>
          <a:p>
            <a:pPr>
              <a:buNone/>
            </a:pPr>
            <a:r>
              <a:rPr lang="fr-FR" sz="2400" b="1" dirty="0"/>
              <a:t>B. LESION VASCULAIRES </a:t>
            </a:r>
            <a:r>
              <a:rPr lang="fr-FR" sz="2400" b="1" dirty="0" smtClean="0"/>
              <a:t>:</a:t>
            </a:r>
            <a:r>
              <a:rPr lang="fr-FR" sz="2400" b="1" dirty="0"/>
              <a:t> </a:t>
            </a:r>
            <a:endParaRPr lang="ro-RO" sz="2400" dirty="0"/>
          </a:p>
          <a:p>
            <a:pPr>
              <a:buNone/>
            </a:pPr>
            <a:r>
              <a:rPr lang="fr-FR" sz="2400" b="1" dirty="0"/>
              <a:t>a. Artérielles :</a:t>
            </a:r>
            <a:r>
              <a:rPr lang="fr-FR" sz="2400" b="1" u="sng" dirty="0"/>
              <a:t> </a:t>
            </a:r>
            <a:endParaRPr lang="ro-RO" sz="2400" dirty="0"/>
          </a:p>
          <a:p>
            <a:pPr algn="just">
              <a:buFontTx/>
              <a:buChar char="-"/>
            </a:pPr>
            <a:r>
              <a:rPr lang="ro-RO" sz="2400" dirty="0" smtClean="0"/>
              <a:t>l</a:t>
            </a:r>
            <a:r>
              <a:rPr lang="fr-FR" sz="2400" dirty="0" smtClean="0"/>
              <a:t>es </a:t>
            </a:r>
            <a:r>
              <a:rPr lang="fr-FR" sz="2400" dirty="0"/>
              <a:t>lésions hémorragiques : en rapport avec un traumatisme </a:t>
            </a:r>
            <a:r>
              <a:rPr lang="fr-FR" sz="2400" dirty="0" smtClean="0"/>
              <a:t>tranchant</a:t>
            </a:r>
            <a:endParaRPr lang="ro-RO" sz="2400" dirty="0" smtClean="0"/>
          </a:p>
          <a:p>
            <a:pPr algn="just">
              <a:buFontTx/>
              <a:buChar char="-"/>
            </a:pPr>
            <a:r>
              <a:rPr lang="ro-RO" sz="2400" dirty="0" smtClean="0"/>
              <a:t>l</a:t>
            </a:r>
            <a:r>
              <a:rPr lang="fr-FR" sz="2400" dirty="0" smtClean="0"/>
              <a:t>es </a:t>
            </a:r>
            <a:r>
              <a:rPr lang="fr-FR" sz="2400" dirty="0"/>
              <a:t>lésions </a:t>
            </a:r>
            <a:r>
              <a:rPr lang="fr-FR" sz="2400" dirty="0" err="1"/>
              <a:t>thrombosantes</a:t>
            </a:r>
            <a:r>
              <a:rPr lang="fr-FR" sz="2400" dirty="0"/>
              <a:t> : en rapport avec un traumatisme </a:t>
            </a:r>
            <a:r>
              <a:rPr lang="fr-FR" sz="2400" dirty="0" smtClean="0"/>
              <a:t>contondant</a:t>
            </a:r>
          </a:p>
          <a:p>
            <a:pPr algn="just">
              <a:buNone/>
            </a:pPr>
            <a:r>
              <a:rPr lang="fr-FR" sz="2400" b="1" dirty="0" smtClean="0"/>
              <a:t>Traumatisme tranchants ou pénétrant :</a:t>
            </a:r>
            <a:r>
              <a:rPr lang="fr-FR" sz="2400" dirty="0" smtClean="0"/>
              <a:t> le vaisseau est </a:t>
            </a:r>
            <a:r>
              <a:rPr lang="fr-FR" sz="2400" dirty="0" err="1" smtClean="0"/>
              <a:t>lèsé</a:t>
            </a:r>
            <a:r>
              <a:rPr lang="fr-FR" sz="2400" dirty="0" smtClean="0"/>
              <a:t> de dehors en dedans : 3 stades.</a:t>
            </a:r>
            <a:endParaRPr lang="ro-RO" sz="2400" dirty="0" smtClean="0"/>
          </a:p>
          <a:p>
            <a:pPr algn="just">
              <a:buNone/>
            </a:pPr>
            <a:r>
              <a:rPr lang="fr-FR" sz="2400" dirty="0" smtClean="0"/>
              <a:t>1. 1</a:t>
            </a:r>
            <a:r>
              <a:rPr lang="fr-FR" sz="2400" baseline="30000" dirty="0" smtClean="0"/>
              <a:t>er</a:t>
            </a:r>
            <a:r>
              <a:rPr lang="fr-FR" sz="2400" dirty="0" smtClean="0"/>
              <a:t> stage : Pénétration partielle à l’origine d’hémorragie secondaire enkystée par fragilisation de la paroi artérielle.</a:t>
            </a:r>
            <a:endParaRPr lang="ro-RO" sz="2400" dirty="0" smtClean="0"/>
          </a:p>
          <a:p>
            <a:pPr algn="just">
              <a:buNone/>
            </a:pPr>
            <a:r>
              <a:rPr lang="fr-FR" sz="2400" dirty="0" smtClean="0"/>
              <a:t>2.   2</a:t>
            </a:r>
            <a:r>
              <a:rPr lang="fr-FR" sz="2400" baseline="30000" dirty="0" smtClean="0"/>
              <a:t>e</a:t>
            </a:r>
            <a:r>
              <a:rPr lang="fr-FR" sz="2400" dirty="0" smtClean="0"/>
              <a:t> stade : Section incomplète à l’origine d’une hémorragie limitée extériorisée ou enkystée.</a:t>
            </a:r>
            <a:endParaRPr lang="ro-RO" sz="2400" dirty="0" smtClean="0"/>
          </a:p>
          <a:p>
            <a:pPr algn="just">
              <a:buNone/>
            </a:pPr>
            <a:r>
              <a:rPr lang="fr-FR" sz="2400" dirty="0" smtClean="0"/>
              <a:t>3.   3</a:t>
            </a:r>
            <a:r>
              <a:rPr lang="fr-FR" sz="2400" baseline="30000" dirty="0" smtClean="0"/>
              <a:t>e</a:t>
            </a:r>
            <a:r>
              <a:rPr lang="fr-FR" sz="2400" dirty="0" smtClean="0"/>
              <a:t> stade : Section totale avec rétraction des berges de la plaie au syndrome hémorragique est associée à l’ischémie d’aval</a:t>
            </a:r>
          </a:p>
          <a:p>
            <a:pPr>
              <a:buFontTx/>
              <a:buChar char="-"/>
            </a:pPr>
            <a:endParaRPr lang="ro-RO"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4"/>
            <a:ext cx="8258204" cy="5697559"/>
          </a:xfrm>
        </p:spPr>
        <p:txBody>
          <a:bodyPr>
            <a:normAutofit lnSpcReduction="10000"/>
          </a:bodyPr>
          <a:lstStyle/>
          <a:p>
            <a:pPr algn="just">
              <a:buNone/>
            </a:pPr>
            <a:r>
              <a:rPr lang="fr-FR" sz="2400" b="1" dirty="0" smtClean="0"/>
              <a:t>Traumatisme contondants</a:t>
            </a:r>
            <a:r>
              <a:rPr lang="fr-FR" sz="2400" dirty="0" smtClean="0"/>
              <a:t> : Dommages beaucoup plus étendus et complexes 3 types de lésion :  </a:t>
            </a:r>
            <a:endParaRPr lang="ro-RO" sz="2400" dirty="0" smtClean="0"/>
          </a:p>
          <a:p>
            <a:pPr algn="just">
              <a:buNone/>
            </a:pPr>
            <a:r>
              <a:rPr lang="fr-FR" sz="2400" dirty="0" smtClean="0"/>
              <a:t>1.  Stade I : Rupture isolée de l’intima, la brèche unique et peu étendu provoque une thrombose fine soit ne année latente d’évolution simple soit extensive avec constitution d’un clapet </a:t>
            </a:r>
            <a:r>
              <a:rPr lang="fr-FR" sz="2400" dirty="0" err="1" smtClean="0"/>
              <a:t>endartariel</a:t>
            </a:r>
            <a:r>
              <a:rPr lang="fr-FR" sz="2400" dirty="0" smtClean="0"/>
              <a:t> à l’origine d’un arrêt circulatoire et d’une ischémie aiguë.</a:t>
            </a:r>
            <a:endParaRPr lang="ro-RO" sz="2400" dirty="0" smtClean="0"/>
          </a:p>
          <a:p>
            <a:pPr algn="just">
              <a:buNone/>
            </a:pPr>
            <a:r>
              <a:rPr lang="fr-FR" sz="2400" dirty="0" smtClean="0"/>
              <a:t>2.  Stade II : Atteinte des tuniques internes qui se rétractent classique rupture sous adventitielle </a:t>
            </a:r>
            <a:r>
              <a:rPr lang="fr-FR" sz="2400" dirty="0" err="1" smtClean="0"/>
              <a:t>thrombosante</a:t>
            </a:r>
            <a:r>
              <a:rPr lang="fr-FR" sz="2400" dirty="0" smtClean="0"/>
              <a:t> volontiers observée en cas de lésions préexistantes la rupture partielle aboutit à un hématome enkysté ; la rupture circulaire à une thrombose complète et définitive.</a:t>
            </a:r>
            <a:endParaRPr lang="ro-RO" sz="2400" dirty="0" smtClean="0"/>
          </a:p>
          <a:p>
            <a:pPr algn="just">
              <a:buNone/>
            </a:pPr>
            <a:r>
              <a:rPr lang="fr-FR" sz="2400" dirty="0" smtClean="0"/>
              <a:t>3.  Stade III : Equivalent de la section complète. En cas de brèche latérale : faux anévrysme artériel pulsatile. En cas de brèche circonférentielle : plaie sèche avec ischémie sévère</a:t>
            </a:r>
            <a:endParaRPr lang="ro-RO"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6"/>
            <a:ext cx="8258204" cy="5768997"/>
          </a:xfrm>
        </p:spPr>
        <p:txBody>
          <a:bodyPr>
            <a:normAutofit/>
          </a:bodyPr>
          <a:lstStyle/>
          <a:p>
            <a:pPr>
              <a:buNone/>
            </a:pPr>
            <a:r>
              <a:rPr lang="fr-FR" sz="2400" b="1" dirty="0" smtClean="0"/>
              <a:t>b. Veineuses : </a:t>
            </a:r>
            <a:endParaRPr lang="ro-RO" sz="2400" dirty="0" smtClean="0"/>
          </a:p>
          <a:p>
            <a:pPr algn="just">
              <a:buFontTx/>
              <a:buChar char="-"/>
            </a:pPr>
            <a:r>
              <a:rPr lang="fr-FR" sz="2400" dirty="0" smtClean="0"/>
              <a:t>les veines peuvent être déchirées, </a:t>
            </a:r>
            <a:r>
              <a:rPr lang="fr-FR" sz="2400" dirty="0" err="1" smtClean="0"/>
              <a:t>thrombosées</a:t>
            </a:r>
            <a:r>
              <a:rPr lang="fr-FR" sz="2400" dirty="0" smtClean="0"/>
              <a:t>, voire seulement comprimées par l’hématome et l’œdème. Cette compression entraîne cependant une thrombose dans un cas sur deux.</a:t>
            </a:r>
          </a:p>
          <a:p>
            <a:pPr algn="just">
              <a:buNone/>
            </a:pPr>
            <a:r>
              <a:rPr lang="fr-FR" sz="2400" b="1" dirty="0" smtClean="0"/>
              <a:t>C. LESIONS NERVEUSES :</a:t>
            </a:r>
            <a:r>
              <a:rPr lang="fr-FR" sz="2400" b="1" u="sng" dirty="0" smtClean="0"/>
              <a:t> </a:t>
            </a:r>
            <a:endParaRPr lang="ro-RO" sz="2400" dirty="0" smtClean="0"/>
          </a:p>
          <a:p>
            <a:pPr algn="just">
              <a:buNone/>
            </a:pPr>
            <a:r>
              <a:rPr lang="fr-FR" sz="2400" dirty="0" smtClean="0"/>
              <a:t>- le nerf est exceptionnellement rompu, le plus souvent il présente un aspect continu plus ou moins contus qui ne permet pas de préjuger des possibilités de récupération.</a:t>
            </a:r>
            <a:endParaRPr lang="ro-RO" sz="2400" dirty="0" smtClean="0"/>
          </a:p>
          <a:p>
            <a:pPr algn="just">
              <a:buNone/>
            </a:pPr>
            <a:r>
              <a:rPr lang="fr-FR" sz="2400" b="1" dirty="0" smtClean="0"/>
              <a:t>- NEURAPRAXIE </a:t>
            </a:r>
            <a:r>
              <a:rPr lang="fr-FR" sz="2400" dirty="0" smtClean="0"/>
              <a:t>: Simple sidération nerveuse récupération totale en 21 jours.</a:t>
            </a:r>
            <a:endParaRPr lang="ro-RO" sz="2400" dirty="0" smtClean="0"/>
          </a:p>
          <a:p>
            <a:pPr algn="just">
              <a:buNone/>
            </a:pPr>
            <a:r>
              <a:rPr lang="fr-FR" sz="2400" b="1" dirty="0" smtClean="0"/>
              <a:t>- AXONOTMESIS</a:t>
            </a:r>
            <a:r>
              <a:rPr lang="fr-FR" sz="2400" dirty="0" smtClean="0"/>
              <a:t> : Rupture de la gaine </a:t>
            </a:r>
            <a:r>
              <a:rPr lang="fr-FR" sz="2400" dirty="0" err="1" smtClean="0"/>
              <a:t>axonale</a:t>
            </a:r>
            <a:r>
              <a:rPr lang="fr-FR" sz="2400" dirty="0" smtClean="0"/>
              <a:t> récupération 1mm par jour.</a:t>
            </a:r>
            <a:endParaRPr lang="ro-RO" sz="2400" dirty="0" smtClean="0"/>
          </a:p>
          <a:p>
            <a:pPr algn="just">
              <a:buNone/>
            </a:pPr>
            <a:r>
              <a:rPr lang="fr-FR" sz="2400" b="1" dirty="0" smtClean="0"/>
              <a:t>- NEUROTMESIS</a:t>
            </a:r>
            <a:r>
              <a:rPr lang="fr-FR" sz="2400" dirty="0" smtClean="0"/>
              <a:t> : Rupture totale du nerf aucune récupération </a:t>
            </a:r>
            <a:endParaRPr lang="ro-RO" sz="2400" dirty="0" smtClean="0"/>
          </a:p>
          <a:p>
            <a:pPr>
              <a:buNone/>
            </a:pPr>
            <a:endParaRPr lang="ro-RO"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4"/>
            <a:ext cx="8258204" cy="5697559"/>
          </a:xfrm>
        </p:spPr>
        <p:txBody>
          <a:bodyPr>
            <a:normAutofit/>
          </a:bodyPr>
          <a:lstStyle/>
          <a:p>
            <a:pPr>
              <a:buNone/>
            </a:pPr>
            <a:endParaRPr lang="fr-FR" sz="2400" b="1" dirty="0" smtClean="0"/>
          </a:p>
          <a:p>
            <a:pPr>
              <a:buNone/>
            </a:pPr>
            <a:endParaRPr lang="fr-FR" sz="2400" b="1" dirty="0" smtClean="0"/>
          </a:p>
          <a:p>
            <a:pPr>
              <a:buNone/>
            </a:pPr>
            <a:r>
              <a:rPr lang="fr-FR" sz="2400" b="1" dirty="0" smtClean="0"/>
              <a:t>D. CORPS CHARNUS MUSCULAIRES :</a:t>
            </a:r>
            <a:r>
              <a:rPr lang="fr-FR" sz="2400" b="1" u="sng" dirty="0" smtClean="0"/>
              <a:t> </a:t>
            </a:r>
            <a:endParaRPr lang="ro-RO" sz="2400" dirty="0" smtClean="0"/>
          </a:p>
          <a:p>
            <a:pPr algn="just">
              <a:buFontTx/>
              <a:buChar char="-"/>
            </a:pPr>
            <a:r>
              <a:rPr lang="fr-FR" sz="2400" dirty="0" smtClean="0"/>
              <a:t>peuvent se nécroser et cicatriser sur le mode fibreux en se rétractant.</a:t>
            </a:r>
          </a:p>
          <a:p>
            <a:pPr algn="just">
              <a:buFontTx/>
              <a:buChar char="-"/>
            </a:pPr>
            <a:r>
              <a:rPr lang="fr-FR" sz="2400" dirty="0" smtClean="0"/>
              <a:t>l’œdème entraînant une rétraction musculaire peut également favoriser la rétraction ischémique des muscles.</a:t>
            </a:r>
          </a:p>
          <a:p>
            <a:pPr algn="just">
              <a:buNone/>
            </a:pPr>
            <a:r>
              <a:rPr lang="fr-FR" sz="2400" b="1" dirty="0" smtClean="0"/>
              <a:t>E. TENDONS :</a:t>
            </a:r>
            <a:r>
              <a:rPr lang="fr-FR" sz="2400" b="1" u="sng" dirty="0" smtClean="0"/>
              <a:t> </a:t>
            </a:r>
            <a:endParaRPr lang="ro-RO" sz="2400" dirty="0" smtClean="0"/>
          </a:p>
          <a:p>
            <a:pPr algn="just">
              <a:buFontTx/>
              <a:buChar char="-"/>
            </a:pPr>
            <a:r>
              <a:rPr lang="fr-FR" sz="2400" dirty="0" smtClean="0"/>
              <a:t>peuvent être incarcérés dans le foyer rompus ou sectionnées</a:t>
            </a:r>
          </a:p>
          <a:p>
            <a:pPr>
              <a:buNone/>
            </a:pPr>
            <a:r>
              <a:rPr lang="fr-FR" sz="2400" dirty="0" smtClean="0"/>
              <a:t> </a:t>
            </a:r>
            <a:endParaRPr lang="ro-RO" sz="2400" dirty="0" smtClean="0"/>
          </a:p>
          <a:p>
            <a:pPr>
              <a:buNone/>
            </a:pPr>
            <a:endParaRPr lang="ro-RO"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6"/>
            <a:ext cx="8258204" cy="5768997"/>
          </a:xfrm>
        </p:spPr>
        <p:txBody>
          <a:bodyPr>
            <a:normAutofit lnSpcReduction="10000"/>
          </a:bodyPr>
          <a:lstStyle/>
          <a:p>
            <a:pPr>
              <a:buNone/>
            </a:pPr>
            <a:r>
              <a:rPr lang="fr-FR" sz="2400" b="1" dirty="0" smtClean="0"/>
              <a:t>IV. CLINIQUE :</a:t>
            </a:r>
            <a:endParaRPr lang="ro-RO" sz="2400" dirty="0" smtClean="0"/>
          </a:p>
          <a:p>
            <a:pPr algn="just">
              <a:buNone/>
            </a:pPr>
            <a:r>
              <a:rPr lang="fr-FR" sz="2400" dirty="0" smtClean="0"/>
              <a:t>- le RAMASSAGE MEDICALISE des blessés permet de suspecter une fracture sur les lieux même de l’accident.</a:t>
            </a:r>
            <a:endParaRPr lang="ro-RO" sz="2400" dirty="0" smtClean="0"/>
          </a:p>
          <a:p>
            <a:pPr algn="just">
              <a:buNone/>
            </a:pPr>
            <a:r>
              <a:rPr lang="fr-FR" sz="2400" b="1" dirty="0" smtClean="0"/>
              <a:t>- les manœuvres de dégagement </a:t>
            </a:r>
            <a:endParaRPr lang="ro-RO" sz="2400" dirty="0" smtClean="0"/>
          </a:p>
          <a:p>
            <a:pPr algn="just">
              <a:buNone/>
            </a:pPr>
            <a:r>
              <a:rPr lang="fr-FR" sz="2400" b="1" dirty="0" smtClean="0"/>
              <a:t>- la réduction des déformations grossières </a:t>
            </a:r>
            <a:endParaRPr lang="ro-RO" sz="2400" dirty="0" smtClean="0"/>
          </a:p>
          <a:p>
            <a:pPr algn="just">
              <a:buNone/>
            </a:pPr>
            <a:r>
              <a:rPr lang="fr-FR" sz="2400" b="1" dirty="0" smtClean="0"/>
              <a:t>- l’immobilisation provisoire </a:t>
            </a:r>
            <a:endParaRPr lang="ro-RO" sz="2400" dirty="0" smtClean="0"/>
          </a:p>
          <a:p>
            <a:pPr algn="just">
              <a:buNone/>
            </a:pPr>
            <a:r>
              <a:rPr lang="fr-FR" sz="2400" b="1" dirty="0" smtClean="0"/>
              <a:t>- l’administration immédiate d’antalgiques.</a:t>
            </a:r>
            <a:endParaRPr lang="ro-RO" sz="2400" dirty="0" smtClean="0"/>
          </a:p>
          <a:p>
            <a:pPr algn="just">
              <a:buNone/>
            </a:pPr>
            <a:r>
              <a:rPr lang="fr-FR" sz="2400" b="1" dirty="0" smtClean="0"/>
              <a:t>- le remplissage vasculaire </a:t>
            </a:r>
            <a:r>
              <a:rPr lang="fr-FR" sz="2400" dirty="0" smtClean="0"/>
              <a:t> </a:t>
            </a:r>
            <a:endParaRPr lang="ro-RO" sz="2400" dirty="0" smtClean="0"/>
          </a:p>
          <a:p>
            <a:pPr algn="just">
              <a:buNone/>
            </a:pPr>
            <a:r>
              <a:rPr lang="fr-FR" sz="2400" dirty="0" smtClean="0"/>
              <a:t>Sont des gestes thérapeutiques majeurs qui permettent d’éviter bon nombre de complications. </a:t>
            </a:r>
            <a:endParaRPr lang="ro-RO" sz="2400" dirty="0" smtClean="0"/>
          </a:p>
          <a:p>
            <a:pPr algn="just">
              <a:buNone/>
            </a:pPr>
            <a:r>
              <a:rPr lang="fr-FR" sz="2400" dirty="0" smtClean="0"/>
              <a:t>Dès l’arrivée dans le centre de soins, le bilan clinique et radiologique avec 2 buts :  </a:t>
            </a:r>
            <a:endParaRPr lang="ro-RO" sz="2400" dirty="0" smtClean="0"/>
          </a:p>
          <a:p>
            <a:pPr>
              <a:buFontTx/>
              <a:buChar char="-"/>
            </a:pPr>
            <a:r>
              <a:rPr lang="fr-FR" sz="2400" b="1" dirty="0" smtClean="0"/>
              <a:t>diagnostic </a:t>
            </a:r>
          </a:p>
          <a:p>
            <a:pPr>
              <a:buNone/>
            </a:pPr>
            <a:r>
              <a:rPr lang="fr-FR" sz="2400" b="1" dirty="0" smtClean="0"/>
              <a:t>-    thérapeutique </a:t>
            </a:r>
            <a:endParaRPr lang="ro-RO" sz="2400" dirty="0" smtClean="0"/>
          </a:p>
          <a:p>
            <a:pPr>
              <a:buNone/>
            </a:pPr>
            <a:endParaRPr lang="ro-RO"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57158" y="357166"/>
            <a:ext cx="8329642" cy="5768997"/>
          </a:xfrm>
        </p:spPr>
        <p:txBody>
          <a:bodyPr>
            <a:normAutofit/>
          </a:bodyPr>
          <a:lstStyle/>
          <a:p>
            <a:pPr>
              <a:buNone/>
            </a:pPr>
            <a:endParaRPr lang="fr-FR" sz="2400" b="1" dirty="0" smtClean="0"/>
          </a:p>
          <a:p>
            <a:pPr>
              <a:buNone/>
            </a:pPr>
            <a:r>
              <a:rPr lang="fr-FR" sz="2400" b="1" dirty="0" smtClean="0"/>
              <a:t>CIRCONSTANCES DE DIAGNOSTIC :</a:t>
            </a:r>
            <a:endParaRPr lang="ro-RO" sz="2400" dirty="0" smtClean="0"/>
          </a:p>
          <a:p>
            <a:pPr algn="just">
              <a:buNone/>
            </a:pPr>
            <a:r>
              <a:rPr lang="fr-FR" sz="2400" b="1" dirty="0" smtClean="0"/>
              <a:t>A) DIAGNOSTIC FACILE</a:t>
            </a:r>
            <a:r>
              <a:rPr lang="fr-FR" sz="2400" dirty="0" smtClean="0"/>
              <a:t> : Blessé conscient on doit préciser les circonstances de l’accident </a:t>
            </a:r>
            <a:endParaRPr lang="ro-RO" sz="2400" dirty="0" smtClean="0"/>
          </a:p>
          <a:p>
            <a:pPr algn="just">
              <a:buNone/>
            </a:pPr>
            <a:r>
              <a:rPr lang="fr-FR" sz="2400" dirty="0" smtClean="0"/>
              <a:t>-     douleur </a:t>
            </a:r>
            <a:endParaRPr lang="ro-RO" sz="2400" dirty="0" smtClean="0"/>
          </a:p>
          <a:p>
            <a:pPr algn="just">
              <a:buNone/>
            </a:pPr>
            <a:r>
              <a:rPr lang="fr-FR" sz="2400" dirty="0" smtClean="0"/>
              <a:t>-     impotence fonctionnelle totale </a:t>
            </a:r>
            <a:endParaRPr lang="ro-RO" sz="2400" dirty="0" smtClean="0"/>
          </a:p>
          <a:p>
            <a:pPr algn="just">
              <a:buNone/>
            </a:pPr>
            <a:r>
              <a:rPr lang="fr-FR" sz="2400" dirty="0" smtClean="0"/>
              <a:t>-    ecchymoses </a:t>
            </a:r>
            <a:endParaRPr lang="ro-RO" sz="2400" dirty="0" smtClean="0"/>
          </a:p>
          <a:p>
            <a:pPr algn="just">
              <a:buNone/>
            </a:pPr>
            <a:r>
              <a:rPr lang="fr-FR" sz="2400" dirty="0" smtClean="0"/>
              <a:t>-     déformations. </a:t>
            </a:r>
            <a:endParaRPr lang="ro-RO" sz="2400" dirty="0" smtClean="0"/>
          </a:p>
          <a:p>
            <a:pPr algn="just"/>
            <a:r>
              <a:rPr lang="fr-FR" sz="2400" dirty="0" smtClean="0"/>
              <a:t>Dans ces cas le bilan clinique risque d’être insuffisant.</a:t>
            </a:r>
            <a:endParaRPr lang="ro-RO" sz="2400" dirty="0" smtClean="0"/>
          </a:p>
          <a:p>
            <a:pPr algn="just"/>
            <a:r>
              <a:rPr lang="fr-FR" sz="2400" dirty="0" smtClean="0"/>
              <a:t>Par l’interrogatoire et l’examen attentif du plan cutané rechercher une contusion ou un décollement, sources de complications secondaires</a:t>
            </a:r>
            <a:endParaRPr lang="ro-RO"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4"/>
            <a:ext cx="8258204" cy="5697559"/>
          </a:xfrm>
        </p:spPr>
        <p:txBody>
          <a:bodyPr>
            <a:normAutofit/>
          </a:bodyPr>
          <a:lstStyle/>
          <a:p>
            <a:pPr algn="just">
              <a:buNone/>
            </a:pPr>
            <a:r>
              <a:rPr lang="fr-FR" sz="2400" b="1" cap="all" dirty="0" smtClean="0"/>
              <a:t>b) DIAGNOSTIC DELICAT :</a:t>
            </a:r>
            <a:r>
              <a:rPr lang="fr-FR" sz="2400" b="1" dirty="0" smtClean="0"/>
              <a:t> </a:t>
            </a:r>
            <a:r>
              <a:rPr lang="fr-FR" sz="2400" dirty="0" smtClean="0"/>
              <a:t>impotence fonctionnelle relative, point douloureux exquis.</a:t>
            </a:r>
            <a:endParaRPr lang="ro-RO" sz="2400" dirty="0" smtClean="0"/>
          </a:p>
          <a:p>
            <a:pPr algn="just">
              <a:buNone/>
            </a:pPr>
            <a:r>
              <a:rPr lang="fr-FR" sz="2400" dirty="0" smtClean="0"/>
              <a:t>Lorsque le diagnostic de certitude n’a pu être établi, il convient d’immobiliser provisoirement le blessé et de refaire un bilan 10 jours après. </a:t>
            </a:r>
            <a:endParaRPr lang="ro-RO" sz="2400" dirty="0" smtClean="0"/>
          </a:p>
          <a:p>
            <a:pPr algn="just">
              <a:buNone/>
            </a:pPr>
            <a:r>
              <a:rPr lang="fr-FR" sz="2400" b="1" dirty="0" smtClean="0"/>
              <a:t>C) DIAGNOSTIC DIFFICILE : </a:t>
            </a:r>
            <a:endParaRPr lang="ro-RO" sz="2400" dirty="0" smtClean="0"/>
          </a:p>
          <a:p>
            <a:pPr algn="just">
              <a:buNone/>
            </a:pPr>
            <a:r>
              <a:rPr lang="fr-FR" sz="2400" dirty="0" smtClean="0"/>
              <a:t>Lorsque l’état de conscience est perturbé.</a:t>
            </a:r>
            <a:endParaRPr lang="ro-RO" sz="2400" dirty="0" smtClean="0"/>
          </a:p>
          <a:p>
            <a:pPr algn="just">
              <a:buNone/>
            </a:pPr>
            <a:r>
              <a:rPr lang="fr-FR" sz="2400" dirty="0" smtClean="0"/>
              <a:t>Avant toute décision thérapeutique un bilan s’impose.</a:t>
            </a:r>
            <a:endParaRPr lang="ro-RO" sz="2400" dirty="0" smtClean="0"/>
          </a:p>
          <a:p>
            <a:pPr>
              <a:buNone/>
            </a:pPr>
            <a:endParaRPr lang="ro-RO"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0" y="428605"/>
            <a:ext cx="8858280" cy="2143140"/>
          </a:xfrm>
        </p:spPr>
        <p:txBody>
          <a:bodyPr>
            <a:normAutofit/>
          </a:bodyPr>
          <a:lstStyle/>
          <a:p>
            <a:pPr algn="just">
              <a:buNone/>
            </a:pPr>
            <a:r>
              <a:rPr lang="fr-FR" sz="2400" b="1" dirty="0"/>
              <a:t>3)   </a:t>
            </a:r>
            <a:r>
              <a:rPr lang="fr-FR" sz="2400" b="1" u="sng" dirty="0" smtClean="0"/>
              <a:t>FRACTURE</a:t>
            </a:r>
            <a:r>
              <a:rPr lang="fr-FR" sz="2400" b="1" u="sng" dirty="0"/>
              <a:t> :</a:t>
            </a:r>
            <a:r>
              <a:rPr lang="fr-FR" sz="2400" dirty="0"/>
              <a:t> Solution de continuité d’un os (rupture brutale d’un os) survenant après un traumatisme d’une certaine violence chez le sujet sain mais parfois après un traumatisme insignifiant chez le sujet âgé ou atteint de certaines maladies osseuses (fractures pathologiques).</a:t>
            </a:r>
            <a:endParaRPr lang="ro-RO" sz="2400" dirty="0"/>
          </a:p>
          <a:p>
            <a:pPr>
              <a:buNone/>
            </a:pPr>
            <a:endParaRPr lang="ro-RO" sz="2400" dirty="0"/>
          </a:p>
        </p:txBody>
      </p:sp>
      <p:pic>
        <p:nvPicPr>
          <p:cNvPr id="5" name="Picture 7"/>
          <p:cNvPicPr/>
          <p:nvPr/>
        </p:nvPicPr>
        <p:blipFill>
          <a:blip r:embed="rId2" cstate="print"/>
          <a:srcRect/>
          <a:stretch>
            <a:fillRect/>
          </a:stretch>
        </p:blipFill>
        <p:spPr bwMode="auto">
          <a:xfrm>
            <a:off x="1500166" y="2357430"/>
            <a:ext cx="6143668" cy="421484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4"/>
            <a:ext cx="8258204" cy="5697559"/>
          </a:xfrm>
        </p:spPr>
        <p:txBody>
          <a:bodyPr>
            <a:normAutofit/>
          </a:bodyPr>
          <a:lstStyle/>
          <a:p>
            <a:pPr algn="just">
              <a:buNone/>
            </a:pPr>
            <a:r>
              <a:rPr lang="fr-FR" sz="2400" b="1" dirty="0" smtClean="0"/>
              <a:t>A.  Clinique :  </a:t>
            </a:r>
            <a:endParaRPr lang="ro-RO" sz="2400" dirty="0" smtClean="0"/>
          </a:p>
          <a:p>
            <a:pPr algn="just">
              <a:buNone/>
            </a:pPr>
            <a:r>
              <a:rPr lang="fr-FR" sz="2400" dirty="0" smtClean="0"/>
              <a:t>a.   * Etat cutané </a:t>
            </a:r>
            <a:endParaRPr lang="ro-RO" sz="2400" dirty="0" smtClean="0"/>
          </a:p>
          <a:p>
            <a:pPr algn="just">
              <a:buNone/>
            </a:pPr>
            <a:r>
              <a:rPr lang="fr-FR" sz="2400" dirty="0" smtClean="0"/>
              <a:t>b.   * La recherche de complications vasculo-nerveuses : prise des pouls, chaleur, sensibilité et mobilité des extrémités.</a:t>
            </a:r>
            <a:endParaRPr lang="fr-FR" sz="2400" b="1" dirty="0" smtClean="0"/>
          </a:p>
          <a:p>
            <a:pPr algn="just">
              <a:buNone/>
            </a:pPr>
            <a:r>
              <a:rPr lang="fr-FR" sz="2400" b="1" dirty="0" smtClean="0"/>
              <a:t>B.      </a:t>
            </a:r>
            <a:r>
              <a:rPr lang="fr-FR" sz="2400" b="1" u="sng" dirty="0" smtClean="0"/>
              <a:t>Radiologique</a:t>
            </a:r>
            <a:r>
              <a:rPr lang="fr-FR" sz="2400" b="1" dirty="0" smtClean="0"/>
              <a:t> :</a:t>
            </a:r>
            <a:r>
              <a:rPr lang="fr-FR" sz="2400" dirty="0" smtClean="0"/>
              <a:t> </a:t>
            </a:r>
            <a:endParaRPr lang="ro-RO" sz="2400" dirty="0" smtClean="0"/>
          </a:p>
          <a:p>
            <a:pPr algn="just"/>
            <a:r>
              <a:rPr lang="fr-FR" sz="2400" dirty="0" smtClean="0"/>
              <a:t>Après immobilisation, provisoire, le patient calmé, réchauffé avec contrôle de ses constantes hémodynamiques il est accompagné à la radio.</a:t>
            </a:r>
            <a:endParaRPr lang="ro-RO" sz="2400" dirty="0" smtClean="0"/>
          </a:p>
          <a:p>
            <a:pPr>
              <a:buNone/>
            </a:pPr>
            <a:endParaRPr lang="fr-FR" sz="2400" dirty="0" smtClean="0"/>
          </a:p>
          <a:p>
            <a:pPr>
              <a:buNone/>
            </a:pPr>
            <a:endParaRPr lang="ro-RO"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500042"/>
            <a:ext cx="8258204" cy="5626121"/>
          </a:xfrm>
        </p:spPr>
        <p:txBody>
          <a:bodyPr>
            <a:normAutofit/>
          </a:bodyPr>
          <a:lstStyle/>
          <a:p>
            <a:pPr algn="just">
              <a:buNone/>
            </a:pPr>
            <a:endParaRPr lang="fr-FR" sz="2400" b="1" u="sng" dirty="0" smtClean="0"/>
          </a:p>
          <a:p>
            <a:pPr algn="just">
              <a:buNone/>
            </a:pPr>
            <a:r>
              <a:rPr lang="fr-FR" sz="2400" b="1" u="sng" dirty="0" smtClean="0"/>
              <a:t>TECHNIQUE</a:t>
            </a:r>
            <a:r>
              <a:rPr lang="fr-FR" sz="2400" b="1" u="sng" dirty="0" smtClean="0"/>
              <a:t> : </a:t>
            </a:r>
            <a:endParaRPr lang="ro-RO" sz="2400" dirty="0" smtClean="0"/>
          </a:p>
          <a:p>
            <a:pPr algn="just">
              <a:buNone/>
            </a:pPr>
            <a:r>
              <a:rPr lang="fr-FR" sz="2400" dirty="0" smtClean="0"/>
              <a:t>* </a:t>
            </a:r>
            <a:r>
              <a:rPr lang="fr-FR" sz="2400" b="1" dirty="0" smtClean="0"/>
              <a:t>Radiographie de face, profil prenant les articulations sous et sus jacentes.</a:t>
            </a:r>
            <a:endParaRPr lang="ro-RO" sz="2400" dirty="0" smtClean="0"/>
          </a:p>
          <a:p>
            <a:pPr algn="just">
              <a:buNone/>
            </a:pPr>
            <a:r>
              <a:rPr lang="fr-FR" sz="2400" dirty="0" smtClean="0"/>
              <a:t> </a:t>
            </a:r>
            <a:r>
              <a:rPr lang="fr-FR" sz="2400" b="1" dirty="0" smtClean="0"/>
              <a:t>* Dans certains cas incidences de ¾ ou incidences particulières pour certaines localisations.</a:t>
            </a:r>
          </a:p>
          <a:p>
            <a:pPr algn="just">
              <a:buNone/>
            </a:pPr>
            <a:r>
              <a:rPr lang="fr-FR" sz="2400" b="1" dirty="0" smtClean="0"/>
              <a:t> RESULTATS</a:t>
            </a:r>
            <a:r>
              <a:rPr lang="fr-FR" sz="2400" dirty="0" smtClean="0"/>
              <a:t> : Permet le diagnostic de nature de la lésion : </a:t>
            </a:r>
            <a:endParaRPr lang="ro-RO" sz="2400" dirty="0" smtClean="0"/>
          </a:p>
          <a:p>
            <a:pPr algn="just">
              <a:buNone/>
            </a:pPr>
            <a:r>
              <a:rPr lang="fr-FR" sz="2400" dirty="0" smtClean="0"/>
              <a:t>- fracture </a:t>
            </a:r>
            <a:endParaRPr lang="ro-RO" sz="2400" dirty="0" smtClean="0"/>
          </a:p>
          <a:p>
            <a:pPr algn="just">
              <a:buNone/>
            </a:pPr>
            <a:r>
              <a:rPr lang="fr-FR" sz="2400" dirty="0" smtClean="0"/>
              <a:t>- luxation </a:t>
            </a:r>
            <a:endParaRPr lang="ro-RO" sz="2400" dirty="0" smtClean="0"/>
          </a:p>
          <a:p>
            <a:pPr algn="just">
              <a:buNone/>
            </a:pPr>
            <a:r>
              <a:rPr lang="fr-FR" sz="2400" dirty="0" smtClean="0"/>
              <a:t>- traumatisme sans lésions osseuses </a:t>
            </a:r>
            <a:endParaRPr lang="ro-RO" sz="2400" dirty="0" smtClean="0"/>
          </a:p>
          <a:p>
            <a:pPr algn="just">
              <a:buNone/>
            </a:pPr>
            <a:endParaRPr lang="fr-FR" sz="2400" b="1" dirty="0" smtClean="0"/>
          </a:p>
          <a:p>
            <a:pPr algn="just">
              <a:buNone/>
            </a:pPr>
            <a:endParaRPr lang="ro-RO" sz="2400" dirty="0" smtClean="0"/>
          </a:p>
          <a:p>
            <a:pPr>
              <a:buNone/>
            </a:pPr>
            <a:endParaRPr lang="ro-RO"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p:cNvPicPr>
          <p:nvPr>
            <p:ph idx="1"/>
          </p:nvPr>
        </p:nvPicPr>
        <p:blipFill>
          <a:blip r:embed="rId2" cstate="print"/>
          <a:srcRect/>
          <a:stretch>
            <a:fillRect/>
          </a:stretch>
        </p:blipFill>
        <p:spPr bwMode="auto">
          <a:xfrm>
            <a:off x="642910" y="928670"/>
            <a:ext cx="8039130" cy="450059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0034" y="357166"/>
            <a:ext cx="8186766" cy="5768997"/>
          </a:xfrm>
        </p:spPr>
        <p:txBody>
          <a:bodyPr>
            <a:normAutofit/>
          </a:bodyPr>
          <a:lstStyle/>
          <a:p>
            <a:pPr>
              <a:buNone/>
            </a:pPr>
            <a:r>
              <a:rPr lang="fr-FR" sz="2400" b="1" dirty="0" smtClean="0"/>
              <a:t>C.  Biologique et autres : </a:t>
            </a:r>
            <a:r>
              <a:rPr lang="fr-FR" sz="2400" dirty="0" smtClean="0"/>
              <a:t> </a:t>
            </a:r>
            <a:endParaRPr lang="ro-RO" sz="2400" dirty="0" smtClean="0"/>
          </a:p>
          <a:p>
            <a:pPr algn="just">
              <a:buFontTx/>
              <a:buChar char="-"/>
            </a:pPr>
            <a:r>
              <a:rPr lang="fr-FR" sz="2400" dirty="0" smtClean="0"/>
              <a:t>un bilan complet s’impose dans la perspective d’une thérapeutique chirurgicale ou et d’une réanimation pratiquée dès l’arrivée du malade.</a:t>
            </a:r>
          </a:p>
          <a:p>
            <a:pPr algn="just">
              <a:buNone/>
            </a:pPr>
            <a:r>
              <a:rPr lang="fr-FR" sz="2400" dirty="0" smtClean="0"/>
              <a:t>-    </a:t>
            </a:r>
            <a:r>
              <a:rPr lang="fr-FR" sz="2400" dirty="0" smtClean="0"/>
              <a:t>groupage, </a:t>
            </a:r>
            <a:r>
              <a:rPr lang="fr-FR" sz="2400" dirty="0" smtClean="0"/>
              <a:t>c</a:t>
            </a:r>
            <a:r>
              <a:rPr lang="fr-FR" sz="2400" dirty="0" smtClean="0"/>
              <a:t>rase </a:t>
            </a:r>
            <a:r>
              <a:rPr lang="fr-FR" sz="2400" dirty="0" smtClean="0"/>
              <a:t>sanguine, glycémie, urée, créatinine</a:t>
            </a:r>
            <a:endParaRPr lang="ro-RO" sz="2400" dirty="0" smtClean="0"/>
          </a:p>
          <a:p>
            <a:pPr algn="just">
              <a:buNone/>
            </a:pPr>
            <a:r>
              <a:rPr lang="fr-FR" sz="2400" dirty="0" smtClean="0"/>
              <a:t>-    radiographie du thorax</a:t>
            </a:r>
            <a:endParaRPr lang="ro-RO" sz="2400" dirty="0" smtClean="0"/>
          </a:p>
          <a:p>
            <a:pPr>
              <a:buNone/>
            </a:pPr>
            <a:r>
              <a:rPr lang="fr-FR" sz="2400" dirty="0" smtClean="0"/>
              <a:t>-    </a:t>
            </a:r>
            <a:r>
              <a:rPr lang="fr-FR" sz="2400" dirty="0" err="1" smtClean="0"/>
              <a:t>ecg</a:t>
            </a:r>
            <a:r>
              <a:rPr lang="fr-FR" sz="2400" dirty="0" smtClean="0"/>
              <a:t>.</a:t>
            </a:r>
            <a:endParaRPr lang="ro-RO" sz="2400" dirty="0" smtClean="0"/>
          </a:p>
          <a:p>
            <a:pPr>
              <a:buNone/>
            </a:pPr>
            <a:endParaRPr lang="ro-RO"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6"/>
            <a:ext cx="8258204" cy="5768997"/>
          </a:xfrm>
        </p:spPr>
        <p:txBody>
          <a:bodyPr>
            <a:normAutofit/>
          </a:bodyPr>
          <a:lstStyle/>
          <a:p>
            <a:pPr>
              <a:buNone/>
            </a:pPr>
            <a:r>
              <a:rPr lang="fr-FR" sz="2400" b="1" dirty="0" smtClean="0"/>
              <a:t>V. EVOLUTION :  </a:t>
            </a:r>
            <a:endParaRPr lang="ro-RO" sz="2400" dirty="0" smtClean="0"/>
          </a:p>
          <a:p>
            <a:pPr algn="just">
              <a:buNone/>
            </a:pPr>
            <a:r>
              <a:rPr lang="fr-FR" sz="2400" b="1" dirty="0" smtClean="0"/>
              <a:t>A. FAVORABLE</a:t>
            </a:r>
            <a:r>
              <a:rPr lang="fr-FR" sz="2400" dirty="0" smtClean="0"/>
              <a:t> </a:t>
            </a:r>
            <a:endParaRPr lang="ro-RO" sz="2400" dirty="0" smtClean="0"/>
          </a:p>
          <a:p>
            <a:pPr algn="just">
              <a:buFontTx/>
              <a:buChar char="-"/>
            </a:pPr>
            <a:r>
              <a:rPr lang="fr-FR" sz="2400" dirty="0" smtClean="0"/>
              <a:t>selon le type de traitement appliqué, la surveillance radiologique de la réduction puis de la consolidation s’effectue à des intervalles plus ou moins rapprochés.</a:t>
            </a:r>
            <a:endParaRPr lang="ro-RO" sz="2400" dirty="0" smtClean="0"/>
          </a:p>
          <a:p>
            <a:pPr algn="just">
              <a:buNone/>
            </a:pPr>
            <a:r>
              <a:rPr lang="fr-FR" sz="2400" dirty="0" smtClean="0"/>
              <a:t>-    2</a:t>
            </a:r>
            <a:r>
              <a:rPr lang="fr-FR" sz="2400" baseline="30000" dirty="0" smtClean="0"/>
              <a:t>e</a:t>
            </a:r>
            <a:r>
              <a:rPr lang="fr-FR" sz="2400" dirty="0" smtClean="0"/>
              <a:t>, 10</a:t>
            </a:r>
            <a:r>
              <a:rPr lang="fr-FR" sz="2400" baseline="30000" dirty="0" smtClean="0"/>
              <a:t>e</a:t>
            </a:r>
            <a:r>
              <a:rPr lang="fr-FR" sz="2400" dirty="0" smtClean="0"/>
              <a:t>, 21</a:t>
            </a:r>
            <a:r>
              <a:rPr lang="fr-FR" sz="2400" baseline="30000" dirty="0" smtClean="0"/>
              <a:t>e</a:t>
            </a:r>
            <a:r>
              <a:rPr lang="fr-FR" sz="2400" dirty="0" smtClean="0"/>
              <a:t> 45</a:t>
            </a:r>
            <a:r>
              <a:rPr lang="fr-FR" sz="2400" baseline="30000" dirty="0" smtClean="0"/>
              <a:t>e</a:t>
            </a:r>
            <a:r>
              <a:rPr lang="fr-FR" sz="2400" dirty="0" smtClean="0"/>
              <a:t> jour pour les traitements orthopédiques.</a:t>
            </a:r>
            <a:endParaRPr lang="ro-RO" sz="2400" dirty="0" smtClean="0"/>
          </a:p>
          <a:p>
            <a:pPr algn="just">
              <a:buNone/>
            </a:pPr>
            <a:r>
              <a:rPr lang="fr-FR" sz="2400" dirty="0" smtClean="0"/>
              <a:t>-    2</a:t>
            </a:r>
            <a:r>
              <a:rPr lang="fr-FR" sz="2400" baseline="30000" dirty="0" smtClean="0"/>
              <a:t>e</a:t>
            </a:r>
            <a:r>
              <a:rPr lang="fr-FR" sz="2400" dirty="0" smtClean="0"/>
              <a:t>, 10</a:t>
            </a:r>
            <a:r>
              <a:rPr lang="fr-FR" sz="2400" baseline="30000" dirty="0" smtClean="0"/>
              <a:t>e</a:t>
            </a:r>
            <a:r>
              <a:rPr lang="fr-FR" sz="2400" dirty="0" smtClean="0"/>
              <a:t> jour puis toutes les 6 semaines pou la chirurgie lorsque la consolidation est acquise, une période de réhabilitation commence dans le but de récupérer la meilleure fonction en </a:t>
            </a:r>
            <a:r>
              <a:rPr lang="fr-FR" sz="2400" b="1" dirty="0" smtClean="0"/>
              <a:t>force mobilité et indolence.</a:t>
            </a:r>
            <a:endParaRPr lang="ro-RO" sz="2400" dirty="0" smtClean="0"/>
          </a:p>
          <a:p>
            <a:pPr>
              <a:buNone/>
            </a:pPr>
            <a:endParaRPr lang="ro-RO"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57158" y="428604"/>
            <a:ext cx="8329642" cy="5697559"/>
          </a:xfrm>
        </p:spPr>
        <p:txBody>
          <a:bodyPr>
            <a:normAutofit fontScale="92500" lnSpcReduction="10000"/>
          </a:bodyPr>
          <a:lstStyle/>
          <a:p>
            <a:pPr>
              <a:buNone/>
            </a:pPr>
            <a:r>
              <a:rPr lang="fr-FR" sz="2400" b="1" dirty="0" smtClean="0"/>
              <a:t>B. COMPLICATION</a:t>
            </a:r>
            <a:r>
              <a:rPr lang="fr-FR" sz="2400" dirty="0" smtClean="0"/>
              <a:t> </a:t>
            </a:r>
            <a:endParaRPr lang="ro-RO" sz="2400" dirty="0" smtClean="0"/>
          </a:p>
          <a:p>
            <a:pPr algn="just">
              <a:buNone/>
            </a:pPr>
            <a:r>
              <a:rPr lang="fr-FR" sz="2400" b="1" dirty="0" smtClean="0"/>
              <a:t>1) Précoces ou immédiates</a:t>
            </a:r>
            <a:r>
              <a:rPr lang="fr-FR" sz="2400" dirty="0" smtClean="0"/>
              <a:t> : Qui surviennent autour de l’accident, autour de l’acte thérapeutique :  </a:t>
            </a:r>
            <a:endParaRPr lang="ro-RO" sz="2400" dirty="0" smtClean="0"/>
          </a:p>
          <a:p>
            <a:pPr algn="just">
              <a:buNone/>
            </a:pPr>
            <a:r>
              <a:rPr lang="fr-FR" sz="2400" dirty="0" smtClean="0"/>
              <a:t>a.  ouverture cutanée : Soit de dehors en dedans ou de dedans en dehors doit être classée après parage chirurgical minutieux. </a:t>
            </a:r>
            <a:endParaRPr lang="ro-RO" sz="2400" dirty="0" smtClean="0"/>
          </a:p>
          <a:p>
            <a:pPr algn="just">
              <a:buNone/>
            </a:pPr>
            <a:r>
              <a:rPr lang="fr-FR" sz="2400" dirty="0" smtClean="0"/>
              <a:t>b.  complication vasculo-nerveuse : Un examen clinique précis et minutieux doit permettre de  faire le diagnostic. L’urgence est à la lésion vasculaire qui doit être diagnostiquée grâce à l’artériographie le doppler et opérée en urgence. </a:t>
            </a:r>
            <a:endParaRPr lang="ro-RO" sz="2400" dirty="0" smtClean="0"/>
          </a:p>
          <a:p>
            <a:pPr algn="just">
              <a:buNone/>
            </a:pPr>
            <a:r>
              <a:rPr lang="fr-FR" sz="2400" dirty="0" smtClean="0"/>
              <a:t>c.   incarcération intra articulaire : Le diagnostic doit être précis car c’est une urgence opératoire.</a:t>
            </a:r>
            <a:endParaRPr lang="ro-RO" sz="2400" dirty="0" smtClean="0"/>
          </a:p>
          <a:p>
            <a:pPr algn="just">
              <a:buNone/>
            </a:pPr>
            <a:r>
              <a:rPr lang="fr-FR" sz="2400" dirty="0" smtClean="0"/>
              <a:t>d.  l’irréductibilité </a:t>
            </a:r>
            <a:endParaRPr lang="ro-RO" sz="2400" dirty="0" smtClean="0"/>
          </a:p>
          <a:p>
            <a:pPr algn="just">
              <a:buNone/>
            </a:pPr>
            <a:r>
              <a:rPr lang="fr-FR" sz="2400" dirty="0" smtClean="0"/>
              <a:t>e.  l’</a:t>
            </a:r>
            <a:r>
              <a:rPr lang="fr-FR" sz="2400" dirty="0" err="1" smtClean="0"/>
              <a:t>incœrcibilité</a:t>
            </a:r>
            <a:r>
              <a:rPr lang="fr-FR" sz="2400" dirty="0" smtClean="0"/>
              <a:t> </a:t>
            </a:r>
            <a:endParaRPr lang="ro-RO" sz="2400" dirty="0" smtClean="0"/>
          </a:p>
          <a:p>
            <a:pPr algn="just">
              <a:buNone/>
            </a:pPr>
            <a:r>
              <a:rPr lang="fr-FR" sz="2400" dirty="0" smtClean="0"/>
              <a:t>f.   les complications </a:t>
            </a:r>
            <a:r>
              <a:rPr lang="fr-FR" sz="2400" dirty="0" err="1" smtClean="0"/>
              <a:t>thrombœmboliques</a:t>
            </a:r>
            <a:r>
              <a:rPr lang="fr-FR" sz="2400" dirty="0" smtClean="0"/>
              <a:t> </a:t>
            </a:r>
            <a:endParaRPr lang="ro-RO" sz="2400" dirty="0" smtClean="0"/>
          </a:p>
          <a:p>
            <a:pPr>
              <a:buNone/>
            </a:pPr>
            <a:r>
              <a:rPr lang="fr-FR" sz="2400" dirty="0" smtClean="0"/>
              <a:t>g.  les complications liées à l’anesthésie générale </a:t>
            </a:r>
            <a:endParaRPr lang="ro-RO" sz="2400" dirty="0" smtClean="0"/>
          </a:p>
          <a:p>
            <a:pPr>
              <a:buNone/>
            </a:pPr>
            <a:r>
              <a:rPr lang="fr-FR" sz="2400" dirty="0" smtClean="0"/>
              <a:t>h.  l’embolie graisseuse.</a:t>
            </a:r>
            <a:endParaRPr lang="ro-RO" sz="2400" dirty="0" smtClean="0"/>
          </a:p>
          <a:p>
            <a:pPr>
              <a:buNone/>
            </a:pPr>
            <a:endParaRPr lang="ro-RO"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285728"/>
            <a:ext cx="8258204" cy="5840435"/>
          </a:xfrm>
        </p:spPr>
        <p:txBody>
          <a:bodyPr>
            <a:normAutofit fontScale="92500"/>
          </a:bodyPr>
          <a:lstStyle/>
          <a:p>
            <a:pPr>
              <a:buNone/>
            </a:pPr>
            <a:r>
              <a:rPr lang="fr-FR" sz="2400" b="1" dirty="0" smtClean="0"/>
              <a:t>2) Secondaires :</a:t>
            </a:r>
            <a:r>
              <a:rPr lang="fr-FR" sz="2400" dirty="0" smtClean="0"/>
              <a:t> </a:t>
            </a:r>
            <a:endParaRPr lang="ro-RO" sz="2400" dirty="0" smtClean="0"/>
          </a:p>
          <a:p>
            <a:pPr algn="just">
              <a:buNone/>
            </a:pPr>
            <a:r>
              <a:rPr lang="fr-FR" sz="2400" dirty="0" smtClean="0"/>
              <a:t>a. l’infection : </a:t>
            </a:r>
            <a:r>
              <a:rPr lang="fr-FR" sz="2400" i="1" dirty="0" smtClean="0"/>
              <a:t>Soit post traumatique</a:t>
            </a:r>
            <a:r>
              <a:rPr lang="fr-FR" sz="2400" dirty="0" smtClean="0"/>
              <a:t> dans le cas des traumatismes ouverts .  </a:t>
            </a:r>
            <a:r>
              <a:rPr lang="fr-FR" sz="2400" i="1" dirty="0" smtClean="0"/>
              <a:t>Soit post opératoire</a:t>
            </a:r>
            <a:r>
              <a:rPr lang="fr-FR" sz="2400" dirty="0" smtClean="0"/>
              <a:t> doit être détectée et traitée d’une manière précoce avec une surveillance clinique de la plaie opératoire de la cicatrice de la température et une surveillance biologique par la FNS, VS. </a:t>
            </a:r>
            <a:endParaRPr lang="ro-RO" sz="2400" dirty="0" smtClean="0"/>
          </a:p>
          <a:p>
            <a:pPr algn="just">
              <a:buNone/>
            </a:pPr>
            <a:r>
              <a:rPr lang="fr-FR" sz="2400" dirty="0" smtClean="0"/>
              <a:t>b. déplacement secondaire : Prévenus par une bonne réduction et une surveillance radiologique répétée.</a:t>
            </a:r>
            <a:endParaRPr lang="ro-RO" sz="2400" dirty="0" smtClean="0"/>
          </a:p>
          <a:p>
            <a:pPr algn="just">
              <a:buNone/>
            </a:pPr>
            <a:r>
              <a:rPr lang="fr-FR" sz="2400" dirty="0" smtClean="0"/>
              <a:t>- sont corrigés par une </a:t>
            </a:r>
            <a:r>
              <a:rPr lang="fr-FR" sz="2400" dirty="0" err="1" smtClean="0"/>
              <a:t>gypsotomie</a:t>
            </a:r>
            <a:r>
              <a:rPr lang="fr-FR" sz="2400" dirty="0" smtClean="0"/>
              <a:t> précoce ou par la confection de nouveau plâtre. </a:t>
            </a:r>
            <a:endParaRPr lang="ro-RO" sz="2400" dirty="0" smtClean="0"/>
          </a:p>
          <a:p>
            <a:pPr algn="just">
              <a:buNone/>
            </a:pPr>
            <a:r>
              <a:rPr lang="fr-FR" sz="2400" dirty="0" smtClean="0"/>
              <a:t>c. syndrome des loges : Entité pathologique pouvant atteindre différentes espaces anatomiques notamment la loge antérieure de l’avant-bras, les loges de la mina, la loge </a:t>
            </a:r>
            <a:r>
              <a:rPr lang="fr-FR" sz="2400" dirty="0" err="1" smtClean="0"/>
              <a:t>antéro</a:t>
            </a:r>
            <a:r>
              <a:rPr lang="fr-FR" sz="2400" dirty="0" smtClean="0"/>
              <a:t>-externe et la loge postérieure profonde de la jambe.</a:t>
            </a:r>
            <a:endParaRPr lang="ro-RO" sz="2400" dirty="0" smtClean="0"/>
          </a:p>
          <a:p>
            <a:pPr algn="just">
              <a:buNone/>
            </a:pPr>
            <a:r>
              <a:rPr lang="fr-FR" sz="2400" dirty="0" smtClean="0"/>
              <a:t>- le mécanisme est l’accroissement de pression à l’intérieur d’une loge inextensible qui compromet la vascularisation dans ce volume clos.</a:t>
            </a:r>
            <a:endParaRPr lang="ro-RO" sz="2400" dirty="0" smtClean="0"/>
          </a:p>
          <a:p>
            <a:pPr>
              <a:buNone/>
            </a:pPr>
            <a:endParaRPr lang="ro-RO"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4"/>
            <a:ext cx="8258204" cy="5697559"/>
          </a:xfrm>
        </p:spPr>
        <p:txBody>
          <a:bodyPr>
            <a:normAutofit fontScale="92500"/>
          </a:bodyPr>
          <a:lstStyle/>
          <a:p>
            <a:pPr algn="just">
              <a:buNone/>
            </a:pPr>
            <a:r>
              <a:rPr lang="fr-FR" sz="2400" b="1" dirty="0" smtClean="0"/>
              <a:t>3) Tardives </a:t>
            </a:r>
            <a:r>
              <a:rPr lang="fr-FR" sz="2400" dirty="0" smtClean="0"/>
              <a:t>:  </a:t>
            </a:r>
            <a:endParaRPr lang="ro-RO" sz="2400" dirty="0" smtClean="0"/>
          </a:p>
          <a:p>
            <a:pPr algn="just">
              <a:buNone/>
            </a:pPr>
            <a:r>
              <a:rPr lang="fr-FR" sz="2400" dirty="0" smtClean="0"/>
              <a:t>a. </a:t>
            </a:r>
            <a:r>
              <a:rPr lang="fr-FR" sz="2400" b="1" i="1" dirty="0" smtClean="0"/>
              <a:t>Retard de consolidation</a:t>
            </a:r>
            <a:r>
              <a:rPr lang="fr-FR" sz="2400" u="sng" dirty="0" smtClean="0"/>
              <a:t> </a:t>
            </a:r>
            <a:endParaRPr lang="ro-RO" sz="2400" dirty="0" smtClean="0"/>
          </a:p>
          <a:p>
            <a:pPr algn="just">
              <a:buNone/>
            </a:pPr>
            <a:r>
              <a:rPr lang="fr-FR" sz="2400" dirty="0" smtClean="0"/>
              <a:t>- devant un foyer de fracture ou le cal radiologique n’apparaît pas dans les délais habituels  </a:t>
            </a:r>
            <a:endParaRPr lang="ro-RO" sz="2400" dirty="0" smtClean="0"/>
          </a:p>
          <a:p>
            <a:pPr algn="just">
              <a:buNone/>
            </a:pPr>
            <a:r>
              <a:rPr lang="fr-FR" sz="2400" dirty="0" smtClean="0"/>
              <a:t>b. </a:t>
            </a:r>
            <a:r>
              <a:rPr lang="fr-FR" sz="2400" b="1" i="1" dirty="0" smtClean="0"/>
              <a:t>Pseudarthrose</a:t>
            </a:r>
            <a:r>
              <a:rPr lang="fr-FR" sz="2400" b="1" u="sng" dirty="0" smtClean="0"/>
              <a:t> </a:t>
            </a:r>
            <a:r>
              <a:rPr lang="fr-FR" sz="2400" dirty="0" smtClean="0"/>
              <a:t>: Absence de consolidation </a:t>
            </a:r>
            <a:endParaRPr lang="ro-RO" sz="2400" dirty="0" smtClean="0"/>
          </a:p>
          <a:p>
            <a:pPr algn="just">
              <a:buNone/>
            </a:pPr>
            <a:r>
              <a:rPr lang="fr-FR" sz="2400" dirty="0" smtClean="0"/>
              <a:t>1.  Hypertrophique </a:t>
            </a:r>
            <a:endParaRPr lang="ro-RO" sz="2400" dirty="0" smtClean="0"/>
          </a:p>
          <a:p>
            <a:pPr algn="just">
              <a:buNone/>
            </a:pPr>
            <a:r>
              <a:rPr lang="fr-FR" sz="2400" dirty="0" smtClean="0"/>
              <a:t>2 . Atrophiques</a:t>
            </a:r>
            <a:endParaRPr lang="ro-RO" sz="2400" dirty="0" smtClean="0"/>
          </a:p>
          <a:p>
            <a:pPr algn="just">
              <a:buNone/>
            </a:pPr>
            <a:r>
              <a:rPr lang="fr-FR" sz="2400" dirty="0" smtClean="0"/>
              <a:t>3 . Suppurées </a:t>
            </a:r>
            <a:endParaRPr lang="ro-RO" sz="2400" dirty="0" smtClean="0"/>
          </a:p>
          <a:p>
            <a:pPr algn="just">
              <a:buNone/>
            </a:pPr>
            <a:r>
              <a:rPr lang="fr-FR" sz="2400" dirty="0" smtClean="0"/>
              <a:t>c. </a:t>
            </a:r>
            <a:r>
              <a:rPr lang="fr-FR" sz="2400" b="1" i="1" dirty="0" smtClean="0"/>
              <a:t>Cal vicieux</a:t>
            </a:r>
            <a:r>
              <a:rPr lang="fr-FR" sz="2400" dirty="0" smtClean="0"/>
              <a:t> : Consolidation d’un foyer de fracture qui abouti à une altération structurelle de l’os.</a:t>
            </a:r>
            <a:endParaRPr lang="ro-RO" sz="2400" dirty="0" smtClean="0"/>
          </a:p>
          <a:p>
            <a:pPr algn="just">
              <a:buNone/>
            </a:pPr>
            <a:r>
              <a:rPr lang="fr-FR" sz="2400" dirty="0" smtClean="0"/>
              <a:t>- Il est  important d’y adjoindre des considérations d’ordre fonctionnel. </a:t>
            </a:r>
            <a:endParaRPr lang="ro-RO" sz="2400" dirty="0" smtClean="0"/>
          </a:p>
          <a:p>
            <a:pPr algn="just">
              <a:buNone/>
            </a:pPr>
            <a:r>
              <a:rPr lang="pt-BR" sz="2400" dirty="0" smtClean="0"/>
              <a:t>d.</a:t>
            </a:r>
            <a:r>
              <a:rPr lang="pt-BR" sz="2400" b="1" dirty="0" smtClean="0"/>
              <a:t> </a:t>
            </a:r>
            <a:r>
              <a:rPr lang="pt-BR" sz="2400" b="1" i="1" dirty="0" smtClean="0"/>
              <a:t>Nécrose </a:t>
            </a:r>
            <a:r>
              <a:rPr lang="pt-BR" sz="2400" dirty="0" smtClean="0"/>
              <a:t>: - Os cortical .os épiphysaire  </a:t>
            </a:r>
            <a:endParaRPr lang="ro-RO" sz="2400" dirty="0" smtClean="0"/>
          </a:p>
          <a:p>
            <a:pPr algn="just">
              <a:buNone/>
            </a:pPr>
            <a:r>
              <a:rPr lang="fr-FR" sz="2400" dirty="0" smtClean="0"/>
              <a:t>e. </a:t>
            </a:r>
            <a:r>
              <a:rPr lang="fr-FR" sz="2400" b="1" i="1" dirty="0" smtClean="0"/>
              <a:t>Raideurs articulaires</a:t>
            </a:r>
            <a:r>
              <a:rPr lang="fr-FR" sz="2400" dirty="0" smtClean="0"/>
              <a:t> : Prévenu par une rééducation précoce longtemps poursuivie.</a:t>
            </a:r>
            <a:endParaRPr lang="ro-RO" sz="2400" dirty="0" smtClean="0"/>
          </a:p>
          <a:p>
            <a:pPr>
              <a:buNone/>
            </a:pPr>
            <a:endParaRPr lang="ro-RO" sz="2400" dirty="0" smtClean="0"/>
          </a:p>
          <a:p>
            <a:pPr>
              <a:buNone/>
            </a:pPr>
            <a:endParaRPr lang="ro-RO"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285728"/>
            <a:ext cx="8258204" cy="5840435"/>
          </a:xfrm>
        </p:spPr>
        <p:txBody>
          <a:bodyPr>
            <a:normAutofit/>
          </a:bodyPr>
          <a:lstStyle/>
          <a:p>
            <a:pPr lvl="0" algn="just">
              <a:buNone/>
            </a:pPr>
            <a:r>
              <a:rPr lang="en-US" sz="2400" b="1" dirty="0" err="1" smtClean="0"/>
              <a:t>Traitement</a:t>
            </a:r>
            <a:r>
              <a:rPr lang="en-US" sz="2400" b="1" dirty="0" smtClean="0"/>
              <a:t> </a:t>
            </a:r>
            <a:r>
              <a:rPr lang="en-US" sz="2400" b="1" dirty="0" err="1" smtClean="0"/>
              <a:t>orthopédique</a:t>
            </a:r>
            <a:endParaRPr lang="en-US" sz="2400" b="1" dirty="0" smtClean="0"/>
          </a:p>
          <a:p>
            <a:pPr algn="just">
              <a:buNone/>
            </a:pPr>
            <a:r>
              <a:rPr lang="fr-FR" sz="2400" b="1" dirty="0" smtClean="0"/>
              <a:t>1) REDUCTION :</a:t>
            </a:r>
            <a:r>
              <a:rPr lang="fr-FR" sz="2400" dirty="0" smtClean="0"/>
              <a:t> Rétablissement de l’anatomie de la lésion ; elle peut être soit :  </a:t>
            </a:r>
            <a:endParaRPr lang="en-US" sz="2400" dirty="0" smtClean="0"/>
          </a:p>
          <a:p>
            <a:pPr algn="just">
              <a:buNone/>
            </a:pPr>
            <a:r>
              <a:rPr lang="fr-FR" sz="2400" dirty="0" smtClean="0"/>
              <a:t>-  </a:t>
            </a:r>
            <a:r>
              <a:rPr lang="fr-FR" sz="2400" dirty="0" smtClean="0"/>
              <a:t>manuelle: </a:t>
            </a:r>
            <a:r>
              <a:rPr lang="fr-FR" sz="2400" dirty="0" smtClean="0"/>
              <a:t>Manœuvres pratiquées par le chirurgien souvent inverse du mécanisme traumatique</a:t>
            </a:r>
            <a:endParaRPr lang="ro-RO" sz="2400" dirty="0" smtClean="0"/>
          </a:p>
          <a:p>
            <a:pPr algn="just">
              <a:buNone/>
            </a:pPr>
            <a:r>
              <a:rPr lang="fr-FR" sz="2400" dirty="0" smtClean="0"/>
              <a:t>-   instrumentale : à l’aide de traction pour libérer les mains de l’opérateur (tire doigt japonais, FINOCHIETTO, extension continue) ou à l’aide de poinçon.  </a:t>
            </a:r>
            <a:endParaRPr lang="ro-RO" sz="2400" dirty="0" smtClean="0"/>
          </a:p>
          <a:p>
            <a:pPr algn="just">
              <a:buNone/>
            </a:pPr>
            <a:r>
              <a:rPr lang="fr-FR" sz="2400" b="1" dirty="0" smtClean="0"/>
              <a:t>La réduction est toujours contrôlée radiologiquement </a:t>
            </a:r>
            <a:endParaRPr lang="ro-RO" sz="2400" dirty="0" smtClean="0"/>
          </a:p>
          <a:p>
            <a:pPr lvl="0">
              <a:buNone/>
            </a:pPr>
            <a:endParaRPr lang="ro-RO" sz="2400" dirty="0" smtClean="0"/>
          </a:p>
          <a:p>
            <a:pPr>
              <a:buNone/>
            </a:pPr>
            <a:endParaRPr lang="ro-RO"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285728"/>
            <a:ext cx="8258204" cy="5840435"/>
          </a:xfrm>
        </p:spPr>
        <p:txBody>
          <a:bodyPr>
            <a:normAutofit fontScale="92500"/>
          </a:bodyPr>
          <a:lstStyle/>
          <a:p>
            <a:pPr algn="just">
              <a:buNone/>
            </a:pPr>
            <a:r>
              <a:rPr lang="fr-FR" sz="2400" b="1" dirty="0" smtClean="0"/>
              <a:t>2)  CONTENTION : </a:t>
            </a:r>
            <a:endParaRPr lang="ro-RO" sz="2400" dirty="0" smtClean="0"/>
          </a:p>
          <a:p>
            <a:pPr algn="just">
              <a:buNone/>
            </a:pPr>
            <a:r>
              <a:rPr lang="fr-FR" sz="2400" b="1" dirty="0" smtClean="0"/>
              <a:t>L’immobilisation plâtrée</a:t>
            </a:r>
            <a:r>
              <a:rPr lang="fr-FR" sz="2400" dirty="0" smtClean="0"/>
              <a:t> : obéit à plusieurs impératifs de rigueur :</a:t>
            </a:r>
            <a:endParaRPr lang="ro-RO" sz="2400" dirty="0" smtClean="0"/>
          </a:p>
          <a:p>
            <a:pPr algn="just">
              <a:buNone/>
            </a:pPr>
            <a:r>
              <a:rPr lang="fr-FR" sz="2400" dirty="0" smtClean="0"/>
              <a:t>-  articulation sus et sous jacente</a:t>
            </a:r>
            <a:endParaRPr lang="ro-RO" sz="2400" dirty="0" smtClean="0"/>
          </a:p>
          <a:p>
            <a:pPr algn="just">
              <a:buNone/>
            </a:pPr>
            <a:r>
              <a:rPr lang="fr-FR" sz="2400" dirty="0" smtClean="0"/>
              <a:t>-  non serrée </a:t>
            </a:r>
            <a:endParaRPr lang="ro-RO" sz="2400" dirty="0" smtClean="0"/>
          </a:p>
          <a:p>
            <a:pPr algn="just">
              <a:buNone/>
            </a:pPr>
            <a:r>
              <a:rPr lang="fr-FR" sz="2400" dirty="0" smtClean="0"/>
              <a:t>-  contrôles répétés </a:t>
            </a:r>
            <a:endParaRPr lang="ro-RO" sz="2400" dirty="0" smtClean="0"/>
          </a:p>
          <a:p>
            <a:pPr algn="just">
              <a:buNone/>
            </a:pPr>
            <a:r>
              <a:rPr lang="fr-FR" sz="2400" dirty="0" smtClean="0"/>
              <a:t>-  immobilisation en position de fonction  </a:t>
            </a:r>
            <a:endParaRPr lang="ro-RO" sz="2400" dirty="0" smtClean="0"/>
          </a:p>
          <a:p>
            <a:pPr algn="just">
              <a:buNone/>
            </a:pPr>
            <a:r>
              <a:rPr lang="fr-FR" sz="2400" b="1" dirty="0" smtClean="0"/>
              <a:t>LES PRINCIPALES POSITIONS DE FONCTION</a:t>
            </a:r>
            <a:r>
              <a:rPr lang="fr-FR" sz="2400" dirty="0" smtClean="0"/>
              <a:t> sont : </a:t>
            </a:r>
            <a:endParaRPr lang="ro-RO" sz="2400" dirty="0" smtClean="0"/>
          </a:p>
          <a:p>
            <a:pPr algn="just">
              <a:buNone/>
            </a:pPr>
            <a:r>
              <a:rPr lang="fr-FR" sz="2400" dirty="0" smtClean="0"/>
              <a:t>       - </a:t>
            </a:r>
            <a:r>
              <a:rPr lang="fr-FR" sz="2400" dirty="0" err="1" smtClean="0"/>
              <a:t>epaule</a:t>
            </a:r>
            <a:r>
              <a:rPr lang="fr-FR" sz="2400" dirty="0" smtClean="0"/>
              <a:t> : Abduction 30 °, </a:t>
            </a:r>
            <a:r>
              <a:rPr lang="fr-FR" sz="2400" dirty="0" err="1" smtClean="0"/>
              <a:t>antépulsion</a:t>
            </a:r>
            <a:r>
              <a:rPr lang="fr-FR" sz="2400" dirty="0" smtClean="0"/>
              <a:t> 45 ° Rotation externe 30 °</a:t>
            </a:r>
            <a:endParaRPr lang="ro-RO" sz="2400" dirty="0" smtClean="0"/>
          </a:p>
          <a:p>
            <a:pPr algn="just">
              <a:buNone/>
            </a:pPr>
            <a:r>
              <a:rPr lang="fr-FR" sz="2400" dirty="0" smtClean="0"/>
              <a:t>       - coude : Flexion 90-100 °</a:t>
            </a:r>
            <a:endParaRPr lang="ro-RO" sz="2400" dirty="0" smtClean="0"/>
          </a:p>
          <a:p>
            <a:pPr algn="just">
              <a:buNone/>
            </a:pPr>
            <a:r>
              <a:rPr lang="fr-FR" sz="2400" dirty="0" smtClean="0"/>
              <a:t>       - poignet : Extension 15-20 ° </a:t>
            </a:r>
            <a:endParaRPr lang="ro-RO" sz="2400" dirty="0" smtClean="0"/>
          </a:p>
          <a:p>
            <a:pPr algn="just">
              <a:buNone/>
            </a:pPr>
            <a:r>
              <a:rPr lang="fr-FR" sz="2400" dirty="0" smtClean="0"/>
              <a:t>       - hanche : Flexion 20 °, abduction 45°, rotation 0 </a:t>
            </a:r>
            <a:endParaRPr lang="ro-RO" sz="2400" dirty="0" smtClean="0"/>
          </a:p>
          <a:p>
            <a:pPr algn="just">
              <a:buNone/>
            </a:pPr>
            <a:r>
              <a:rPr lang="fr-FR" sz="2400" dirty="0" smtClean="0"/>
              <a:t>       - genou : Flexion 15 ° </a:t>
            </a:r>
            <a:endParaRPr lang="ro-RO" sz="2400" dirty="0" smtClean="0"/>
          </a:p>
          <a:p>
            <a:pPr algn="just">
              <a:buNone/>
            </a:pPr>
            <a:r>
              <a:rPr lang="fr-FR" sz="2400" dirty="0" smtClean="0"/>
              <a:t>       - cheville : Flexion dorsale 90 ° </a:t>
            </a:r>
            <a:endParaRPr lang="ro-RO" sz="2400" dirty="0" smtClean="0"/>
          </a:p>
          <a:p>
            <a:pPr algn="just">
              <a:buNone/>
            </a:pPr>
            <a:r>
              <a:rPr lang="fr-FR" sz="2400" dirty="0" smtClean="0"/>
              <a:t>       - </a:t>
            </a:r>
            <a:r>
              <a:rPr lang="fr-FR" sz="2400" dirty="0" err="1" smtClean="0"/>
              <a:t>metacarpo</a:t>
            </a:r>
            <a:r>
              <a:rPr lang="fr-FR" sz="2400" dirty="0" smtClean="0"/>
              <a:t>-phalangiennes : Toujours en flexion  </a:t>
            </a:r>
            <a:endParaRPr lang="ro-RO"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7"/>
            <a:ext cx="8258204" cy="1643074"/>
          </a:xfrm>
        </p:spPr>
        <p:txBody>
          <a:bodyPr>
            <a:normAutofit/>
          </a:bodyPr>
          <a:lstStyle/>
          <a:p>
            <a:pPr algn="just">
              <a:buNone/>
            </a:pPr>
            <a:r>
              <a:rPr lang="fr-FR" sz="2400" b="1" dirty="0"/>
              <a:t>4)    </a:t>
            </a:r>
            <a:r>
              <a:rPr lang="fr-FR" sz="2400" b="1" u="sng" dirty="0" smtClean="0"/>
              <a:t>ENTORSE</a:t>
            </a:r>
            <a:r>
              <a:rPr lang="fr-FR" sz="2400" b="1" u="sng" dirty="0"/>
              <a:t> :</a:t>
            </a:r>
            <a:r>
              <a:rPr lang="fr-FR" sz="2400" dirty="0"/>
              <a:t> Lésion traumatique d’une articulation provoquée par un mouvement brutal  qui entraîne une élongation voire une déchirure ligamentaire sans déplacement des surfaces articulaires.</a:t>
            </a:r>
            <a:endParaRPr lang="ro-RO" sz="2400" dirty="0"/>
          </a:p>
          <a:p>
            <a:pPr>
              <a:buNone/>
            </a:pPr>
            <a:endParaRPr lang="ro-RO" sz="2400" dirty="0"/>
          </a:p>
        </p:txBody>
      </p:sp>
      <p:pic>
        <p:nvPicPr>
          <p:cNvPr id="4" name="Picture 10"/>
          <p:cNvPicPr/>
          <p:nvPr/>
        </p:nvPicPr>
        <p:blipFill>
          <a:blip r:embed="rId2" cstate="print"/>
          <a:srcRect/>
          <a:stretch>
            <a:fillRect/>
          </a:stretch>
        </p:blipFill>
        <p:spPr bwMode="auto">
          <a:xfrm>
            <a:off x="1643042" y="1857364"/>
            <a:ext cx="6215105" cy="478634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rmen\Desktop\poze\long_arm.jpg"/>
          <p:cNvPicPr>
            <a:picLocks noGrp="1" noChangeAspect="1" noChangeArrowheads="1"/>
          </p:cNvPicPr>
          <p:nvPr>
            <p:ph idx="1"/>
          </p:nvPr>
        </p:nvPicPr>
        <p:blipFill>
          <a:blip r:embed="rId2" cstate="print"/>
          <a:srcRect/>
          <a:stretch>
            <a:fillRect/>
          </a:stretch>
        </p:blipFill>
        <p:spPr bwMode="auto">
          <a:xfrm>
            <a:off x="711729" y="357188"/>
            <a:ext cx="7691967" cy="57689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men\Desktop\poze\Capture_6.jpg"/>
          <p:cNvPicPr>
            <a:picLocks noGrp="1" noChangeAspect="1" noChangeArrowheads="1"/>
          </p:cNvPicPr>
          <p:nvPr>
            <p:ph idx="1"/>
          </p:nvPr>
        </p:nvPicPr>
        <p:blipFill>
          <a:blip r:embed="rId2" cstate="print"/>
          <a:srcRect/>
          <a:stretch>
            <a:fillRect/>
          </a:stretch>
        </p:blipFill>
        <p:spPr bwMode="auto">
          <a:xfrm>
            <a:off x="428625" y="428604"/>
            <a:ext cx="8258175" cy="571503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armen\Desktop\poze\Capture_4.jpg"/>
          <p:cNvPicPr>
            <a:picLocks noGrp="1" noChangeAspect="1" noChangeArrowheads="1"/>
          </p:cNvPicPr>
          <p:nvPr>
            <p:ph idx="1"/>
          </p:nvPr>
        </p:nvPicPr>
        <p:blipFill>
          <a:blip r:embed="rId2" cstate="print"/>
          <a:srcRect/>
          <a:stretch>
            <a:fillRect/>
          </a:stretch>
        </p:blipFill>
        <p:spPr bwMode="auto">
          <a:xfrm>
            <a:off x="428625" y="1000108"/>
            <a:ext cx="8258175" cy="47863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6"/>
            <a:ext cx="8258204" cy="5768997"/>
          </a:xfrm>
        </p:spPr>
        <p:txBody>
          <a:bodyPr>
            <a:normAutofit/>
          </a:bodyPr>
          <a:lstStyle/>
          <a:p>
            <a:pPr>
              <a:buNone/>
            </a:pPr>
            <a:endParaRPr lang="fr-FR" sz="2400" b="1" dirty="0" smtClean="0"/>
          </a:p>
          <a:p>
            <a:pPr>
              <a:buNone/>
            </a:pPr>
            <a:r>
              <a:rPr lang="fr-FR" sz="2400" b="1" dirty="0" smtClean="0"/>
              <a:t>L’extension continue</a:t>
            </a:r>
            <a:r>
              <a:rPr lang="fr-FR" sz="2400" dirty="0" smtClean="0"/>
              <a:t> :  </a:t>
            </a:r>
            <a:endParaRPr lang="ro-RO" sz="2400" dirty="0" smtClean="0"/>
          </a:p>
          <a:p>
            <a:pPr algn="just">
              <a:buFontTx/>
              <a:buChar char="-"/>
            </a:pPr>
            <a:r>
              <a:rPr lang="fr-FR" sz="2400" dirty="0" smtClean="0"/>
              <a:t>consiste à placer le membre atteint en extension pour réaliser une réduction progressive d’un foyer de fracture, et /ou mettre en décharge une articulation.</a:t>
            </a:r>
          </a:p>
          <a:p>
            <a:pPr algn="just">
              <a:buNone/>
            </a:pPr>
            <a:r>
              <a:rPr lang="fr-FR" sz="2400" dirty="0" smtClean="0"/>
              <a:t>-   </a:t>
            </a:r>
            <a:r>
              <a:rPr lang="fr-FR" sz="2400" dirty="0" smtClean="0"/>
              <a:t>représente </a:t>
            </a:r>
            <a:r>
              <a:rPr lang="fr-FR" sz="2400" dirty="0" smtClean="0"/>
              <a:t>un traitement d’attente d’une ostéosynthèse ou un traitement définitif dans certains cas. </a:t>
            </a:r>
            <a:endParaRPr lang="ro-RO" sz="2400" dirty="0" smtClean="0"/>
          </a:p>
          <a:p>
            <a:pPr algn="just">
              <a:buNone/>
            </a:pPr>
            <a:r>
              <a:rPr lang="fr-FR" sz="2400" dirty="0" smtClean="0"/>
              <a:t>1. Pour le membre inférieur : </a:t>
            </a:r>
            <a:r>
              <a:rPr lang="fr-FR" sz="2400" dirty="0" err="1" smtClean="0"/>
              <a:t>transcalcanéenne</a:t>
            </a:r>
            <a:r>
              <a:rPr lang="fr-FR" sz="2400" dirty="0" smtClean="0"/>
              <a:t>, </a:t>
            </a:r>
            <a:r>
              <a:rPr lang="fr-FR" sz="2400" dirty="0" err="1" smtClean="0"/>
              <a:t>transtibiale</a:t>
            </a:r>
            <a:r>
              <a:rPr lang="fr-FR" sz="2400" dirty="0" smtClean="0"/>
              <a:t>,  </a:t>
            </a:r>
            <a:r>
              <a:rPr lang="fr-FR" sz="2400" dirty="0" err="1" smtClean="0"/>
              <a:t>transcondylienne</a:t>
            </a:r>
            <a:endParaRPr lang="ro-RO" sz="2400" dirty="0" smtClean="0"/>
          </a:p>
          <a:p>
            <a:pPr>
              <a:buNone/>
            </a:pPr>
            <a:r>
              <a:rPr lang="fr-FR" sz="2400" dirty="0" smtClean="0"/>
              <a:t>2. Pour le membre supérieur : </a:t>
            </a:r>
            <a:r>
              <a:rPr lang="fr-FR" sz="2400" dirty="0" err="1" smtClean="0"/>
              <a:t>Transolécraniénne</a:t>
            </a:r>
            <a:endParaRPr lang="ro-RO"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armen\Desktop\poze\Capture_3.jpg"/>
          <p:cNvPicPr>
            <a:picLocks noGrp="1" noChangeAspect="1" noChangeArrowheads="1"/>
          </p:cNvPicPr>
          <p:nvPr>
            <p:ph idx="1"/>
          </p:nvPr>
        </p:nvPicPr>
        <p:blipFill>
          <a:blip r:embed="rId2" cstate="print"/>
          <a:srcRect/>
          <a:stretch>
            <a:fillRect/>
          </a:stretch>
        </p:blipFill>
        <p:spPr bwMode="auto">
          <a:xfrm>
            <a:off x="428625" y="494460"/>
            <a:ext cx="8258175" cy="549443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rmen\Desktop\poze\Capture_2.jpg"/>
          <p:cNvPicPr>
            <a:picLocks noGrp="1" noChangeAspect="1" noChangeArrowheads="1"/>
          </p:cNvPicPr>
          <p:nvPr>
            <p:ph idx="1"/>
          </p:nvPr>
        </p:nvPicPr>
        <p:blipFill>
          <a:blip r:embed="rId2" cstate="print"/>
          <a:srcRect/>
          <a:stretch>
            <a:fillRect/>
          </a:stretch>
        </p:blipFill>
        <p:spPr bwMode="auto">
          <a:xfrm>
            <a:off x="428625" y="675224"/>
            <a:ext cx="8429655" cy="561129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5"/>
            <a:ext cx="8258204" cy="3071834"/>
          </a:xfrm>
        </p:spPr>
        <p:txBody>
          <a:bodyPr>
            <a:normAutofit fontScale="92500" lnSpcReduction="10000"/>
          </a:bodyPr>
          <a:lstStyle/>
          <a:p>
            <a:pPr>
              <a:buNone/>
            </a:pPr>
            <a:r>
              <a:rPr lang="fr-FR" sz="2400" b="1" dirty="0" smtClean="0"/>
              <a:t>B. Traitement chirurgical </a:t>
            </a:r>
            <a:endParaRPr lang="ro-RO" sz="2400" dirty="0" smtClean="0"/>
          </a:p>
          <a:p>
            <a:pPr algn="just">
              <a:buNone/>
            </a:pPr>
            <a:r>
              <a:rPr lang="fr-FR" sz="2400" b="1" dirty="0" smtClean="0"/>
              <a:t>1) REDUCTION : </a:t>
            </a:r>
            <a:endParaRPr lang="ro-RO" sz="2400" dirty="0" smtClean="0"/>
          </a:p>
          <a:p>
            <a:pPr algn="just">
              <a:buNone/>
            </a:pPr>
            <a:r>
              <a:rPr lang="fr-FR" sz="2400" dirty="0" smtClean="0"/>
              <a:t>- p</a:t>
            </a:r>
            <a:r>
              <a:rPr lang="fr-FR" sz="2400" i="1" dirty="0" smtClean="0"/>
              <a:t>eut se faire à foyer fermé</a:t>
            </a:r>
            <a:r>
              <a:rPr lang="fr-FR" sz="2400" dirty="0" smtClean="0"/>
              <a:t>: à l’aide de manipulation soit manuelles ou instrumentales, nécessite un contrôle radiologique (sous amplificateur de brillance) dans les deux plans de l’espace de cette réduction.</a:t>
            </a:r>
            <a:endParaRPr lang="ro-RO" sz="2400" dirty="0" smtClean="0"/>
          </a:p>
          <a:p>
            <a:pPr algn="just">
              <a:buNone/>
            </a:pPr>
            <a:r>
              <a:rPr lang="fr-FR" sz="2400" dirty="0" smtClean="0"/>
              <a:t>- </a:t>
            </a:r>
            <a:r>
              <a:rPr lang="fr-FR" sz="2400" i="1" dirty="0" smtClean="0"/>
              <a:t>peut  se faire à foyer ouvert</a:t>
            </a:r>
            <a:r>
              <a:rPr lang="fr-FR" sz="2400" dirty="0" smtClean="0"/>
              <a:t> : Par des voies d’abord chirurgicales respectant l’anatomie des membres et les rapports vasculo-nerveux, le foyer est abords et réduit à vue.</a:t>
            </a:r>
            <a:endParaRPr lang="ro-RO" sz="2400" dirty="0" smtClean="0"/>
          </a:p>
          <a:p>
            <a:endParaRPr lang="ro-RO" dirty="0"/>
          </a:p>
        </p:txBody>
      </p:sp>
      <p:pic>
        <p:nvPicPr>
          <p:cNvPr id="4" name="Picture 7"/>
          <p:cNvPicPr/>
          <p:nvPr/>
        </p:nvPicPr>
        <p:blipFill>
          <a:blip r:embed="rId2" cstate="print"/>
          <a:srcRect/>
          <a:stretch>
            <a:fillRect/>
          </a:stretch>
        </p:blipFill>
        <p:spPr bwMode="auto">
          <a:xfrm>
            <a:off x="1928794" y="3500438"/>
            <a:ext cx="5286412" cy="314324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0034" y="357166"/>
            <a:ext cx="8186766" cy="5768997"/>
          </a:xfrm>
        </p:spPr>
        <p:txBody>
          <a:bodyPr>
            <a:normAutofit/>
          </a:bodyPr>
          <a:lstStyle/>
          <a:p>
            <a:pPr>
              <a:buNone/>
            </a:pPr>
            <a:endParaRPr lang="fr-FR" sz="2400" b="1" dirty="0" smtClean="0"/>
          </a:p>
          <a:p>
            <a:pPr algn="just">
              <a:buNone/>
            </a:pPr>
            <a:r>
              <a:rPr lang="fr-FR" sz="2400" b="1" dirty="0" smtClean="0"/>
              <a:t>2)</a:t>
            </a:r>
            <a:r>
              <a:rPr lang="fr-FR" sz="2400" u="sng" dirty="0" smtClean="0"/>
              <a:t> </a:t>
            </a:r>
            <a:r>
              <a:rPr lang="fr-FR" sz="2400" b="1" u="sng" dirty="0" smtClean="0"/>
              <a:t>CONTENTION </a:t>
            </a:r>
            <a:endParaRPr lang="ro-RO" sz="2400" u="sng" dirty="0" smtClean="0"/>
          </a:p>
          <a:p>
            <a:pPr algn="just">
              <a:buNone/>
            </a:pPr>
            <a:r>
              <a:rPr lang="fr-FR" sz="2400" dirty="0" smtClean="0"/>
              <a:t>- embrochage.</a:t>
            </a:r>
            <a:endParaRPr lang="ro-RO" sz="2400" dirty="0" smtClean="0"/>
          </a:p>
          <a:p>
            <a:pPr algn="just">
              <a:buNone/>
            </a:pPr>
            <a:r>
              <a:rPr lang="fr-FR" sz="2400" dirty="0" smtClean="0"/>
              <a:t>- vissage </a:t>
            </a:r>
            <a:endParaRPr lang="en-US" sz="2400" dirty="0" smtClean="0"/>
          </a:p>
          <a:p>
            <a:pPr algn="just">
              <a:buNone/>
            </a:pPr>
            <a:r>
              <a:rPr lang="fr-FR" sz="2400" dirty="0" smtClean="0"/>
              <a:t>- enclouage centromédullaire à foyer fermé avec ou sans alésage avec ou sans verrouillage. N’entraîne pas de </a:t>
            </a:r>
            <a:r>
              <a:rPr lang="fr-FR" sz="2400" dirty="0" err="1" smtClean="0"/>
              <a:t>dépériostage</a:t>
            </a:r>
            <a:r>
              <a:rPr lang="fr-FR" sz="2400" dirty="0" smtClean="0"/>
              <a:t> </a:t>
            </a:r>
            <a:endParaRPr lang="ro-RO" sz="2400" dirty="0" smtClean="0"/>
          </a:p>
          <a:p>
            <a:pPr algn="just">
              <a:buNone/>
            </a:pPr>
            <a:r>
              <a:rPr lang="fr-FR" sz="2400" dirty="0" smtClean="0"/>
              <a:t>-  plaques et dérivés : nécessite un abord du foyer qui est toujours un facteur de retard de consolidation.</a:t>
            </a:r>
            <a:endParaRPr lang="ro-RO" sz="2400" dirty="0" smtClean="0"/>
          </a:p>
          <a:p>
            <a:pPr algn="just">
              <a:buNone/>
            </a:pPr>
            <a:r>
              <a:rPr lang="fr-FR" sz="2400" dirty="0" smtClean="0"/>
              <a:t>-  fixateur externe : Ostéosynthèse externe à distance du foyer</a:t>
            </a:r>
            <a:endParaRPr lang="ro-RO"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285728"/>
            <a:ext cx="8258204" cy="5840435"/>
          </a:xfrm>
        </p:spPr>
        <p:txBody>
          <a:bodyPr>
            <a:normAutofit/>
          </a:bodyPr>
          <a:lstStyle/>
          <a:p>
            <a:pPr algn="just">
              <a:buNone/>
            </a:pPr>
            <a:r>
              <a:rPr lang="fr-FR" sz="2400" b="1" dirty="0" smtClean="0"/>
              <a:t>C. INDICATIONS :</a:t>
            </a:r>
            <a:r>
              <a:rPr lang="fr-FR" sz="2400" dirty="0" smtClean="0"/>
              <a:t> </a:t>
            </a:r>
            <a:endParaRPr lang="ro-RO" sz="2400" dirty="0" smtClean="0"/>
          </a:p>
          <a:p>
            <a:pPr algn="just">
              <a:buFontTx/>
              <a:buChar char="-"/>
            </a:pPr>
            <a:r>
              <a:rPr lang="fr-FR" sz="2400" dirty="0" smtClean="0"/>
              <a:t>dépendant de </a:t>
            </a:r>
            <a:r>
              <a:rPr lang="fr-FR" sz="2400" b="1" dirty="0" smtClean="0"/>
              <a:t>la lésion de son type, son siège, du déplacement, de l’état cutané, de l’âge du malade et de l’état général.</a:t>
            </a:r>
            <a:endParaRPr lang="en-US" sz="2400" dirty="0" smtClean="0"/>
          </a:p>
          <a:p>
            <a:pPr algn="just">
              <a:buNone/>
            </a:pPr>
            <a:r>
              <a:rPr lang="fr-FR" sz="2400" b="1" dirty="0" smtClean="0"/>
              <a:t>En général</a:t>
            </a:r>
            <a:r>
              <a:rPr lang="fr-FR" sz="2400" dirty="0" smtClean="0"/>
              <a:t> : </a:t>
            </a:r>
            <a:endParaRPr lang="ro-RO" sz="2400" dirty="0" smtClean="0"/>
          </a:p>
          <a:p>
            <a:pPr algn="just">
              <a:buNone/>
            </a:pPr>
            <a:r>
              <a:rPr lang="fr-FR" sz="2400" dirty="0" smtClean="0"/>
              <a:t>1. les fractures fermées sans déplacement relevant du traitement orthopédique </a:t>
            </a:r>
            <a:endParaRPr lang="ro-RO" sz="2400" dirty="0" smtClean="0"/>
          </a:p>
          <a:p>
            <a:pPr algn="just">
              <a:buNone/>
            </a:pPr>
            <a:r>
              <a:rPr lang="fr-FR" sz="2400" b="1" dirty="0" smtClean="0"/>
              <a:t>- Sauf : Fémur : Avant-bras, col du fémur </a:t>
            </a:r>
            <a:endParaRPr lang="ro-RO" sz="2400" dirty="0" smtClean="0"/>
          </a:p>
          <a:p>
            <a:pPr algn="just">
              <a:buNone/>
            </a:pPr>
            <a:r>
              <a:rPr lang="fr-FR" sz="2400" dirty="0" smtClean="0"/>
              <a:t>2.  déplacées : ostéosynthèse.</a:t>
            </a:r>
            <a:endParaRPr lang="ro-RO" sz="2400" dirty="0" smtClean="0"/>
          </a:p>
          <a:p>
            <a:pPr algn="just">
              <a:buNone/>
            </a:pPr>
            <a:r>
              <a:rPr lang="fr-FR" sz="2400" dirty="0" smtClean="0"/>
              <a:t>3. </a:t>
            </a:r>
            <a:r>
              <a:rPr lang="fr-FR" sz="2400" dirty="0" smtClean="0"/>
              <a:t>les </a:t>
            </a:r>
            <a:r>
              <a:rPr lang="fr-FR" sz="2400" dirty="0" smtClean="0"/>
              <a:t>fractures ouvertes : après parage chirurgical et classification des lésions </a:t>
            </a:r>
          </a:p>
          <a:p>
            <a:pPr>
              <a:buNone/>
            </a:pPr>
            <a:endParaRPr lang="ro-RO" sz="2400" dirty="0" smtClean="0"/>
          </a:p>
          <a:p>
            <a:pPr>
              <a:buNone/>
            </a:pPr>
            <a:endParaRPr lang="ro-RO"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500042"/>
            <a:ext cx="8258204" cy="5626121"/>
          </a:xfrm>
        </p:spPr>
        <p:txBody>
          <a:bodyPr>
            <a:normAutofit lnSpcReduction="10000"/>
          </a:bodyPr>
          <a:lstStyle/>
          <a:p>
            <a:pPr algn="just">
              <a:buNone/>
            </a:pPr>
            <a:r>
              <a:rPr lang="fr-FR" sz="2400" dirty="0" smtClean="0"/>
              <a:t>Les types I seront assimilées aux fractures fermées et peuvent être traitées comme telles. </a:t>
            </a:r>
            <a:endParaRPr lang="ro-RO" sz="2400" dirty="0" smtClean="0"/>
          </a:p>
          <a:p>
            <a:pPr algn="just">
              <a:buNone/>
            </a:pPr>
            <a:r>
              <a:rPr lang="fr-FR" sz="2400" dirty="0" smtClean="0"/>
              <a:t>Le type II et III nécessitent un fixateur externe  </a:t>
            </a:r>
            <a:endParaRPr lang="ro-RO" sz="2400" dirty="0" smtClean="0"/>
          </a:p>
          <a:p>
            <a:pPr algn="just">
              <a:buNone/>
            </a:pPr>
            <a:r>
              <a:rPr lang="fr-FR" sz="2400" dirty="0" smtClean="0"/>
              <a:t>1.  Chez l’enfant : Primauté du traitement orthopédique </a:t>
            </a:r>
            <a:endParaRPr lang="ro-RO" sz="2400" dirty="0" smtClean="0"/>
          </a:p>
          <a:p>
            <a:pPr algn="just">
              <a:buNone/>
            </a:pPr>
            <a:r>
              <a:rPr lang="fr-FR" sz="2400" dirty="0" smtClean="0"/>
              <a:t>2.  Chez le vieillard : Rétablir la fonction le plus rapidement possible.</a:t>
            </a:r>
          </a:p>
          <a:p>
            <a:pPr algn="just">
              <a:buNone/>
            </a:pPr>
            <a:r>
              <a:rPr lang="en-US" sz="2400" b="1" dirty="0" smtClean="0"/>
              <a:t>D. REEDUCATION :</a:t>
            </a:r>
            <a:r>
              <a:rPr lang="en-US" sz="2400" dirty="0" smtClean="0"/>
              <a:t> </a:t>
            </a:r>
            <a:endParaRPr lang="ro-RO" sz="2400" dirty="0" smtClean="0"/>
          </a:p>
          <a:p>
            <a:pPr algn="just">
              <a:buNone/>
            </a:pPr>
            <a:r>
              <a:rPr lang="fr-FR" sz="2400" dirty="0" smtClean="0"/>
              <a:t>- que le blessé soit opéré ou non, la rééducation doit être immédiatement entreprise pour éviter les atrophies musculaires favoriser la circulation veineuse et diminuer l’</a:t>
            </a:r>
            <a:r>
              <a:rPr lang="fr-FR" sz="2400" dirty="0" err="1" smtClean="0"/>
              <a:t>oedème</a:t>
            </a:r>
            <a:r>
              <a:rPr lang="fr-FR" sz="2400" dirty="0" smtClean="0"/>
              <a:t>. </a:t>
            </a:r>
            <a:endParaRPr lang="ro-RO" sz="2400" dirty="0" smtClean="0"/>
          </a:p>
          <a:p>
            <a:pPr algn="just">
              <a:buNone/>
            </a:pPr>
            <a:r>
              <a:rPr lang="fr-FR" sz="2400" dirty="0" smtClean="0"/>
              <a:t>- complément indispensable de toute thérapeutique orthopédique elle doit éviter les mobilisations passives douloureuses et les massages articulaires</a:t>
            </a:r>
            <a:endParaRPr lang="ro-RO" sz="2400" dirty="0" smtClean="0"/>
          </a:p>
          <a:p>
            <a:pPr algn="just">
              <a:buNone/>
            </a:pPr>
            <a:r>
              <a:rPr lang="fr-FR" sz="2400" dirty="0" smtClean="0"/>
              <a:t> </a:t>
            </a:r>
            <a:endParaRPr lang="ro-RO" sz="2400" dirty="0" smtClean="0"/>
          </a:p>
          <a:p>
            <a:pPr>
              <a:buNone/>
            </a:pPr>
            <a:endParaRPr lang="ro-RO"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5"/>
            <a:ext cx="8258204" cy="1143008"/>
          </a:xfrm>
        </p:spPr>
        <p:txBody>
          <a:bodyPr>
            <a:normAutofit/>
          </a:bodyPr>
          <a:lstStyle/>
          <a:p>
            <a:pPr algn="just">
              <a:buNone/>
            </a:pPr>
            <a:r>
              <a:rPr lang="fr-FR" sz="2400" b="1" dirty="0"/>
              <a:t>5) </a:t>
            </a:r>
            <a:r>
              <a:rPr lang="fr-FR" sz="2400" b="1" u="sng" dirty="0" smtClean="0"/>
              <a:t>LUXATION</a:t>
            </a:r>
            <a:r>
              <a:rPr lang="fr-FR" sz="2400" b="1" u="sng" dirty="0"/>
              <a:t> :</a:t>
            </a:r>
            <a:r>
              <a:rPr lang="fr-FR" sz="2400" dirty="0"/>
              <a:t> Déplacement des extrémités articulaire qui entraîne une modification permanente de leurs rapports</a:t>
            </a:r>
            <a:endParaRPr lang="ro-RO" sz="2400" dirty="0"/>
          </a:p>
        </p:txBody>
      </p:sp>
      <p:pic>
        <p:nvPicPr>
          <p:cNvPr id="4" name="Picture 1"/>
          <p:cNvPicPr/>
          <p:nvPr/>
        </p:nvPicPr>
        <p:blipFill>
          <a:blip r:embed="rId2" cstate="print"/>
          <a:srcRect/>
          <a:stretch>
            <a:fillRect/>
          </a:stretch>
        </p:blipFill>
        <p:spPr bwMode="auto">
          <a:xfrm>
            <a:off x="1785918" y="1571612"/>
            <a:ext cx="5715040" cy="485778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00034" y="428604"/>
            <a:ext cx="8186766" cy="5697559"/>
          </a:xfrm>
        </p:spPr>
        <p:txBody>
          <a:bodyPr>
            <a:normAutofit/>
          </a:bodyPr>
          <a:lstStyle/>
          <a:p>
            <a:pPr>
              <a:buNone/>
            </a:pPr>
            <a:endParaRPr lang="fr-FR" sz="2400" b="1" dirty="0" smtClean="0"/>
          </a:p>
          <a:p>
            <a:pPr>
              <a:buNone/>
            </a:pPr>
            <a:endParaRPr lang="fr-FR" sz="2400" b="1" dirty="0" smtClean="0"/>
          </a:p>
          <a:p>
            <a:pPr>
              <a:buNone/>
            </a:pPr>
            <a:endParaRPr lang="fr-FR" sz="2400" b="1" dirty="0" smtClean="0"/>
          </a:p>
          <a:p>
            <a:pPr algn="just">
              <a:buNone/>
            </a:pPr>
            <a:r>
              <a:rPr lang="fr-FR" sz="2400" b="1" dirty="0" smtClean="0"/>
              <a:t>CONCLUSION</a:t>
            </a:r>
            <a:r>
              <a:rPr lang="fr-FR" sz="2400" dirty="0" smtClean="0"/>
              <a:t> </a:t>
            </a:r>
            <a:endParaRPr lang="ro-RO" sz="2400" dirty="0" smtClean="0"/>
          </a:p>
          <a:p>
            <a:pPr algn="just">
              <a:buNone/>
            </a:pPr>
            <a:r>
              <a:rPr lang="fr-FR" sz="2400" dirty="0" smtClean="0"/>
              <a:t>- les traumatismes </a:t>
            </a:r>
            <a:r>
              <a:rPr lang="fr-FR" sz="2400" dirty="0" err="1" smtClean="0"/>
              <a:t>ostéo</a:t>
            </a:r>
            <a:r>
              <a:rPr lang="fr-FR" sz="2400" dirty="0" smtClean="0"/>
              <a:t> articulaires sont en nette progression.</a:t>
            </a:r>
            <a:endParaRPr lang="ro-RO" sz="2400" dirty="0" smtClean="0"/>
          </a:p>
          <a:p>
            <a:pPr algn="just">
              <a:buNone/>
            </a:pPr>
            <a:r>
              <a:rPr lang="fr-FR" sz="2400" dirty="0" smtClean="0"/>
              <a:t>- rançon de la modernité. Une prise en charge rapide efficace contribue à améliorer le pronostic et diminue les complications tardives qui grèvent lourdement l’avenir de ces malades avec des conséquences </a:t>
            </a:r>
            <a:endParaRPr lang="ro-RO" sz="2400" dirty="0" smtClean="0"/>
          </a:p>
          <a:p>
            <a:pPr>
              <a:buNone/>
            </a:pPr>
            <a:endParaRPr lang="ro-RO"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4"/>
            <a:ext cx="8258204" cy="5697559"/>
          </a:xfrm>
        </p:spPr>
        <p:txBody>
          <a:bodyPr>
            <a:normAutofit/>
          </a:bodyPr>
          <a:lstStyle/>
          <a:p>
            <a:pPr algn="just">
              <a:buNone/>
            </a:pPr>
            <a:r>
              <a:rPr lang="fr-FR" sz="2400" b="1" dirty="0"/>
              <a:t>6) </a:t>
            </a:r>
            <a:r>
              <a:rPr lang="ro-RO" sz="2400" b="1" dirty="0" smtClean="0"/>
              <a:t> </a:t>
            </a:r>
            <a:r>
              <a:rPr lang="en-US" sz="2400" b="1" dirty="0" smtClean="0"/>
              <a:t>   </a:t>
            </a:r>
            <a:r>
              <a:rPr lang="fr-FR" sz="2400" b="1" u="sng" dirty="0" smtClean="0"/>
              <a:t>POLYFRACTURES</a:t>
            </a:r>
            <a:r>
              <a:rPr lang="fr-FR" sz="2400" b="1" u="sng" dirty="0"/>
              <a:t> :</a:t>
            </a:r>
            <a:r>
              <a:rPr lang="fr-FR" sz="2400" dirty="0"/>
              <a:t> C’est l’association de plusieurs fractures</a:t>
            </a:r>
            <a:r>
              <a:rPr lang="fr-FR" sz="2400" dirty="0" smtClean="0"/>
              <a:t>.</a:t>
            </a:r>
          </a:p>
          <a:p>
            <a:pPr algn="just">
              <a:buNone/>
            </a:pPr>
            <a:endParaRPr lang="fr-FR" sz="2400" dirty="0" smtClean="0"/>
          </a:p>
          <a:p>
            <a:pPr algn="just">
              <a:buNone/>
            </a:pPr>
            <a:endParaRPr lang="fr-FR" sz="2400" dirty="0" smtClean="0"/>
          </a:p>
          <a:p>
            <a:pPr algn="just">
              <a:buNone/>
            </a:pPr>
            <a:endParaRPr lang="fr-FR" sz="2400" dirty="0" smtClean="0"/>
          </a:p>
          <a:p>
            <a:pPr algn="just">
              <a:buNone/>
            </a:pPr>
            <a:endParaRPr lang="fr-FR" sz="2400" dirty="0" smtClean="0"/>
          </a:p>
          <a:p>
            <a:pPr algn="just">
              <a:buNone/>
            </a:pPr>
            <a:endParaRPr lang="fr-FR" sz="2400" dirty="0" smtClean="0"/>
          </a:p>
          <a:p>
            <a:pPr algn="just">
              <a:buNone/>
            </a:pPr>
            <a:endParaRPr lang="fr-FR" sz="2400" dirty="0" smtClean="0"/>
          </a:p>
          <a:p>
            <a:pPr algn="just">
              <a:buNone/>
            </a:pPr>
            <a:endParaRPr lang="en-US" sz="2400" dirty="0" smtClean="0"/>
          </a:p>
          <a:p>
            <a:pPr algn="just">
              <a:buNone/>
            </a:pPr>
            <a:endParaRPr lang="en-US" sz="2400" dirty="0" smtClean="0"/>
          </a:p>
          <a:p>
            <a:pPr algn="just">
              <a:buNone/>
            </a:pPr>
            <a:endParaRPr lang="ro-RO" sz="2400" dirty="0"/>
          </a:p>
          <a:p>
            <a:pPr algn="just">
              <a:buNone/>
            </a:pPr>
            <a:r>
              <a:rPr lang="fr-FR" sz="2400" b="1" dirty="0" smtClean="0"/>
              <a:t>7)</a:t>
            </a:r>
            <a:r>
              <a:rPr lang="ro-RO" sz="2400" b="1" dirty="0" smtClean="0"/>
              <a:t> </a:t>
            </a:r>
            <a:r>
              <a:rPr lang="fr-FR" sz="2400" b="1" u="sng" dirty="0" smtClean="0"/>
              <a:t>POLYTRAUMATISES</a:t>
            </a:r>
            <a:r>
              <a:rPr lang="fr-FR" sz="2400" b="1" u="sng" dirty="0"/>
              <a:t> :</a:t>
            </a:r>
            <a:r>
              <a:rPr lang="fr-FR" sz="2400" dirty="0"/>
              <a:t> C’est l’association de plusieurs traumatismes d’appareils différents dont au moins l’un menace le pronostic vital.</a:t>
            </a:r>
            <a:endParaRPr lang="ro-RO" sz="2400" dirty="0"/>
          </a:p>
          <a:p>
            <a:pPr>
              <a:buNone/>
            </a:pPr>
            <a:endParaRPr lang="ro-RO" sz="2400" dirty="0"/>
          </a:p>
        </p:txBody>
      </p:sp>
      <p:pic>
        <p:nvPicPr>
          <p:cNvPr id="4" name="Picture 1"/>
          <p:cNvPicPr/>
          <p:nvPr/>
        </p:nvPicPr>
        <p:blipFill>
          <a:blip r:embed="rId2" cstate="print"/>
          <a:srcRect/>
          <a:stretch>
            <a:fillRect/>
          </a:stretch>
        </p:blipFill>
        <p:spPr bwMode="auto">
          <a:xfrm>
            <a:off x="928662" y="1357298"/>
            <a:ext cx="4143404" cy="321471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857884" y="1785926"/>
            <a:ext cx="2643206" cy="23574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57158" y="285728"/>
            <a:ext cx="8329642" cy="5840435"/>
          </a:xfrm>
        </p:spPr>
        <p:txBody>
          <a:bodyPr>
            <a:normAutofit/>
          </a:bodyPr>
          <a:lstStyle/>
          <a:p>
            <a:pPr>
              <a:buNone/>
            </a:pPr>
            <a:endParaRPr lang="ro-RO" sz="2400" b="1" dirty="0" smtClean="0"/>
          </a:p>
          <a:p>
            <a:pPr>
              <a:buNone/>
            </a:pPr>
            <a:r>
              <a:rPr lang="fr-FR" sz="2400" b="1" dirty="0" smtClean="0"/>
              <a:t>II</a:t>
            </a:r>
            <a:r>
              <a:rPr lang="fr-FR" sz="2400" b="1" dirty="0"/>
              <a:t>. ETIOLOGIE :</a:t>
            </a:r>
            <a:r>
              <a:rPr lang="fr-FR" sz="2400" dirty="0"/>
              <a:t> C’est la rançon de la modernité</a:t>
            </a:r>
            <a:r>
              <a:rPr lang="fr-FR" sz="2400" dirty="0" smtClean="0"/>
              <a:t>.</a:t>
            </a:r>
            <a:r>
              <a:rPr lang="fr-FR" sz="2400" dirty="0"/>
              <a:t> </a:t>
            </a:r>
            <a:endParaRPr lang="ro-RO" sz="2400" dirty="0"/>
          </a:p>
          <a:p>
            <a:pPr marL="457200" indent="-457200" algn="just">
              <a:buAutoNum type="arabicParenR"/>
            </a:pPr>
            <a:r>
              <a:rPr lang="fr-FR" sz="2400" dirty="0" smtClean="0"/>
              <a:t>Fréquence</a:t>
            </a:r>
            <a:r>
              <a:rPr lang="fr-FR" sz="2400" dirty="0"/>
              <a:t> </a:t>
            </a:r>
            <a:r>
              <a:rPr lang="fr-FR" sz="2400" b="1" u="sng" dirty="0"/>
              <a:t>:</a:t>
            </a:r>
            <a:r>
              <a:rPr lang="fr-FR" sz="2400" dirty="0"/>
              <a:t> Est en croissance constante avec la multiplicité des accidents de la circulation, de la voie publique et du travail</a:t>
            </a:r>
            <a:r>
              <a:rPr lang="fr-FR" sz="2400" dirty="0" smtClean="0"/>
              <a:t>.</a:t>
            </a:r>
            <a:endParaRPr lang="ro-RO" sz="2400" dirty="0"/>
          </a:p>
          <a:p>
            <a:pPr>
              <a:buNone/>
            </a:pPr>
            <a:r>
              <a:rPr lang="fr-FR" sz="2400" dirty="0" smtClean="0"/>
              <a:t>2)</a:t>
            </a:r>
            <a:r>
              <a:rPr lang="ro-RO" sz="2400" dirty="0" smtClean="0"/>
              <a:t>   </a:t>
            </a:r>
            <a:r>
              <a:rPr lang="fr-FR" sz="2400" dirty="0" smtClean="0"/>
              <a:t> Ages</a:t>
            </a:r>
            <a:r>
              <a:rPr lang="fr-FR" sz="2400" dirty="0"/>
              <a:t> </a:t>
            </a:r>
            <a:r>
              <a:rPr lang="fr-FR" sz="2400" dirty="0" smtClean="0"/>
              <a:t>: </a:t>
            </a:r>
            <a:endParaRPr lang="ro-RO" sz="2400" dirty="0"/>
          </a:p>
          <a:p>
            <a:pPr algn="just">
              <a:buFontTx/>
              <a:buChar char="-"/>
            </a:pPr>
            <a:r>
              <a:rPr lang="fr-FR" sz="2400" dirty="0" smtClean="0"/>
              <a:t>peuvent </a:t>
            </a:r>
            <a:r>
              <a:rPr lang="fr-FR" sz="2400" dirty="0"/>
              <a:t>être concernés mais il existe des traumatismes spécifiques à chaque âge</a:t>
            </a:r>
            <a:r>
              <a:rPr lang="fr-FR" sz="2400" dirty="0" smtClean="0"/>
              <a:t>.</a:t>
            </a:r>
          </a:p>
          <a:p>
            <a:pPr algn="just">
              <a:buNone/>
            </a:pPr>
            <a:r>
              <a:rPr lang="fr-FR" sz="2400" dirty="0" smtClean="0"/>
              <a:t>-    enfant</a:t>
            </a:r>
            <a:r>
              <a:rPr lang="fr-FR" sz="2400" dirty="0"/>
              <a:t> : Traumatismes du cartilage de croissance fracture en «bois vert» (richesse périostes).</a:t>
            </a:r>
            <a:endParaRPr lang="ro-RO" sz="2400" dirty="0"/>
          </a:p>
          <a:p>
            <a:pPr algn="just">
              <a:buNone/>
            </a:pPr>
            <a:r>
              <a:rPr lang="fr-FR" sz="2400" dirty="0" smtClean="0"/>
              <a:t>-    le </a:t>
            </a:r>
            <a:r>
              <a:rPr lang="fr-FR" sz="2400" dirty="0"/>
              <a:t>vieillard : Fractures dues à l’ostéoporose qui  une fragilité osseuse.</a:t>
            </a:r>
            <a:endParaRPr lang="ro-RO" sz="2400" dirty="0"/>
          </a:p>
          <a:p>
            <a:pPr>
              <a:buNone/>
            </a:pPr>
            <a:endParaRPr lang="ro-RO"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285728"/>
            <a:ext cx="8258204" cy="5840435"/>
          </a:xfrm>
        </p:spPr>
        <p:txBody>
          <a:bodyPr>
            <a:normAutofit/>
          </a:bodyPr>
          <a:lstStyle/>
          <a:p>
            <a:pPr>
              <a:buNone/>
            </a:pPr>
            <a:endParaRPr lang="fr-FR" sz="2400" b="1" u="sng" dirty="0" smtClean="0"/>
          </a:p>
          <a:p>
            <a:pPr>
              <a:buNone/>
            </a:pPr>
            <a:r>
              <a:rPr lang="fr-FR" sz="2400" b="1" u="sng" dirty="0" smtClean="0"/>
              <a:t>3</a:t>
            </a:r>
            <a:r>
              <a:rPr lang="fr-FR" sz="2400" b="1" u="sng" dirty="0"/>
              <a:t>) Causes :</a:t>
            </a:r>
            <a:r>
              <a:rPr lang="fr-FR" sz="2400" dirty="0"/>
              <a:t> Sont multiples et peuvent être séparés en : </a:t>
            </a:r>
            <a:endParaRPr lang="ro-RO" sz="2400" dirty="0"/>
          </a:p>
          <a:p>
            <a:pPr>
              <a:buNone/>
            </a:pPr>
            <a:r>
              <a:rPr lang="fr-FR" sz="2400" dirty="0"/>
              <a:t>- </a:t>
            </a:r>
            <a:r>
              <a:rPr lang="fr-FR" sz="2400" dirty="0" smtClean="0"/>
              <a:t>accident </a:t>
            </a:r>
            <a:r>
              <a:rPr lang="fr-FR" sz="2400" dirty="0"/>
              <a:t>de la circulation : conducteur ou passager </a:t>
            </a:r>
            <a:endParaRPr lang="ro-RO" sz="2400" dirty="0"/>
          </a:p>
          <a:p>
            <a:pPr>
              <a:buNone/>
            </a:pPr>
            <a:r>
              <a:rPr lang="fr-FR" sz="2400" dirty="0" smtClean="0"/>
              <a:t>-accident </a:t>
            </a:r>
            <a:r>
              <a:rPr lang="fr-FR" sz="2400" dirty="0"/>
              <a:t>de la voie publique</a:t>
            </a:r>
            <a:endParaRPr lang="ro-RO" sz="2400" dirty="0"/>
          </a:p>
          <a:p>
            <a:pPr>
              <a:buNone/>
            </a:pPr>
            <a:r>
              <a:rPr lang="fr-FR" sz="2400" dirty="0" smtClean="0"/>
              <a:t>- accidents </a:t>
            </a:r>
            <a:r>
              <a:rPr lang="fr-FR" sz="2400" dirty="0"/>
              <a:t>sportifs</a:t>
            </a:r>
            <a:endParaRPr lang="ro-RO" sz="2400" dirty="0"/>
          </a:p>
          <a:p>
            <a:pPr>
              <a:buNone/>
            </a:pPr>
            <a:r>
              <a:rPr lang="fr-FR" sz="2400" dirty="0"/>
              <a:t>- </a:t>
            </a:r>
            <a:r>
              <a:rPr lang="fr-FR" sz="2400" dirty="0" smtClean="0"/>
              <a:t>accident </a:t>
            </a:r>
            <a:r>
              <a:rPr lang="fr-FR" sz="2400" dirty="0"/>
              <a:t>de travail</a:t>
            </a:r>
            <a:endParaRPr lang="ro-RO" sz="2400" dirty="0"/>
          </a:p>
          <a:p>
            <a:pPr>
              <a:buNone/>
            </a:pPr>
            <a:r>
              <a:rPr lang="fr-FR" sz="2400" dirty="0"/>
              <a:t>- </a:t>
            </a:r>
            <a:r>
              <a:rPr lang="fr-FR" sz="2400" dirty="0" smtClean="0"/>
              <a:t>accident </a:t>
            </a:r>
            <a:r>
              <a:rPr lang="fr-FR" sz="2400" dirty="0"/>
              <a:t>domestique</a:t>
            </a:r>
            <a:endParaRPr lang="ro-RO" sz="2400" dirty="0"/>
          </a:p>
          <a:p>
            <a:pPr>
              <a:buNone/>
            </a:pPr>
            <a:r>
              <a:rPr lang="fr-FR" sz="2400" dirty="0" smtClean="0"/>
              <a:t>- coups </a:t>
            </a:r>
            <a:r>
              <a:rPr lang="fr-FR" sz="2400" dirty="0"/>
              <a:t>et blessures </a:t>
            </a:r>
            <a:endParaRPr lang="ro-RO" sz="2400" dirty="0"/>
          </a:p>
          <a:p>
            <a:pPr>
              <a:buNone/>
            </a:pPr>
            <a:r>
              <a:rPr lang="fr-FR" sz="2400" dirty="0"/>
              <a:t>- </a:t>
            </a:r>
            <a:r>
              <a:rPr lang="fr-FR" sz="2400" dirty="0" smtClean="0"/>
              <a:t>plaies </a:t>
            </a:r>
            <a:r>
              <a:rPr lang="fr-FR" sz="2400" dirty="0"/>
              <a:t>par armes à feu (traumatisme balistique</a:t>
            </a:r>
            <a:r>
              <a:rPr lang="fr-FR" sz="2400" dirty="0" smtClean="0"/>
              <a:t>).</a:t>
            </a:r>
            <a:r>
              <a:rPr lang="fr-FR" sz="2400" dirty="0"/>
              <a:t> </a:t>
            </a:r>
            <a:endParaRPr lang="ro-RO" sz="2400" dirty="0"/>
          </a:p>
          <a:p>
            <a:pPr>
              <a:buNone/>
            </a:pPr>
            <a:r>
              <a:rPr lang="fr-FR" sz="2400" b="1" u="sng" dirty="0"/>
              <a:t>4) Mécanisme :</a:t>
            </a:r>
            <a:r>
              <a:rPr lang="fr-FR" sz="2400" dirty="0"/>
              <a:t> Le traumatisme peut être :</a:t>
            </a:r>
            <a:endParaRPr lang="ro-RO" sz="2400" dirty="0"/>
          </a:p>
          <a:p>
            <a:pPr>
              <a:buNone/>
            </a:pPr>
            <a:r>
              <a:rPr lang="fr-FR" sz="2400" dirty="0" smtClean="0"/>
              <a:t>- direct</a:t>
            </a:r>
            <a:r>
              <a:rPr lang="fr-FR" sz="2400" dirty="0"/>
              <a:t> : lorsque la lésion siège au niveau du point d’impact.</a:t>
            </a:r>
            <a:endParaRPr lang="ro-RO" sz="2400" dirty="0"/>
          </a:p>
          <a:p>
            <a:pPr>
              <a:buNone/>
            </a:pPr>
            <a:r>
              <a:rPr lang="fr-FR" sz="2400" dirty="0" smtClean="0"/>
              <a:t>- indirect</a:t>
            </a:r>
            <a:r>
              <a:rPr lang="fr-FR" sz="2400" dirty="0"/>
              <a:t> : lorsque la lésion siège à distance du point d’impact</a:t>
            </a:r>
            <a:endParaRPr lang="ro-RO" sz="2400" dirty="0"/>
          </a:p>
          <a:p>
            <a:pPr>
              <a:buNone/>
            </a:pPr>
            <a:endParaRPr lang="ro-RO"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357166"/>
            <a:ext cx="8258204" cy="5768997"/>
          </a:xfrm>
        </p:spPr>
        <p:txBody>
          <a:bodyPr>
            <a:normAutofit/>
          </a:bodyPr>
          <a:lstStyle/>
          <a:p>
            <a:pPr>
              <a:buNone/>
            </a:pPr>
            <a:r>
              <a:rPr lang="fr-FR" sz="2400" b="1" dirty="0" smtClean="0"/>
              <a:t>1. FRACTURES</a:t>
            </a:r>
            <a:endParaRPr lang="ro-RO" sz="2400" dirty="0"/>
          </a:p>
          <a:p>
            <a:pPr>
              <a:buNone/>
            </a:pPr>
            <a:r>
              <a:rPr lang="fr-FR" sz="2400" b="1" dirty="0" smtClean="0"/>
              <a:t>A. DIAPHYSAIRES</a:t>
            </a:r>
            <a:r>
              <a:rPr lang="fr-FR" sz="2400" b="1" dirty="0"/>
              <a:t> :</a:t>
            </a:r>
            <a:r>
              <a:rPr lang="fr-FR" sz="2400" dirty="0"/>
              <a:t> 3 grands mécanismes sont </a:t>
            </a:r>
            <a:r>
              <a:rPr lang="fr-FR" sz="2400" dirty="0" smtClean="0"/>
              <a:t>rencontrés </a:t>
            </a:r>
            <a:endParaRPr lang="ro-RO" sz="2400" dirty="0" smtClean="0"/>
          </a:p>
          <a:p>
            <a:pPr>
              <a:buNone/>
            </a:pPr>
            <a:r>
              <a:rPr lang="fr-FR" sz="2400" dirty="0" smtClean="0"/>
              <a:t> - flexion</a:t>
            </a:r>
            <a:endParaRPr lang="ro-RO" sz="2400" dirty="0"/>
          </a:p>
          <a:p>
            <a:pPr>
              <a:buNone/>
            </a:pPr>
            <a:r>
              <a:rPr lang="fr-FR" sz="2400" dirty="0" smtClean="0"/>
              <a:t>- </a:t>
            </a:r>
            <a:r>
              <a:rPr lang="fr-FR" sz="2400" dirty="0"/>
              <a:t>c</a:t>
            </a:r>
            <a:r>
              <a:rPr lang="fr-FR" sz="2400" dirty="0" smtClean="0"/>
              <a:t>ompression </a:t>
            </a:r>
            <a:endParaRPr lang="ro-RO" sz="2400" dirty="0"/>
          </a:p>
          <a:p>
            <a:pPr>
              <a:buNone/>
            </a:pPr>
            <a:r>
              <a:rPr lang="fr-FR" sz="2400" dirty="0"/>
              <a:t>- </a:t>
            </a:r>
            <a:r>
              <a:rPr lang="fr-FR" sz="2400" dirty="0" smtClean="0"/>
              <a:t>torsion </a:t>
            </a:r>
            <a:r>
              <a:rPr lang="fr-FR" sz="2400" dirty="0"/>
              <a:t> </a:t>
            </a:r>
            <a:endParaRPr lang="ro-RO" sz="2400" dirty="0"/>
          </a:p>
          <a:p>
            <a:pPr>
              <a:buNone/>
            </a:pPr>
            <a:r>
              <a:rPr lang="fr-FR" sz="2400" b="1" dirty="0"/>
              <a:t>1) Trait :</a:t>
            </a:r>
            <a:r>
              <a:rPr lang="fr-FR" sz="2400" dirty="0"/>
              <a:t> siège : La diaphyse est divisée en zone : </a:t>
            </a:r>
            <a:endParaRPr lang="ro-RO" sz="2400" dirty="0"/>
          </a:p>
          <a:p>
            <a:pPr>
              <a:buNone/>
            </a:pPr>
            <a:r>
              <a:rPr lang="ro-RO" sz="2400" dirty="0" smtClean="0"/>
              <a:t>- </a:t>
            </a:r>
            <a:r>
              <a:rPr lang="fr-FR" sz="2400" dirty="0" smtClean="0"/>
              <a:t>I.II</a:t>
            </a:r>
            <a:r>
              <a:rPr lang="fr-FR" sz="2400" dirty="0"/>
              <a:t>. III. IV en relation avec le canal médullaire et la vascularisation. </a:t>
            </a:r>
            <a:endParaRPr lang="ro-RO" sz="2400" dirty="0"/>
          </a:p>
          <a:p>
            <a:pPr>
              <a:buNone/>
            </a:pPr>
            <a:r>
              <a:rPr lang="ro-RO" sz="2400" dirty="0" smtClean="0"/>
              <a:t>- </a:t>
            </a:r>
            <a:r>
              <a:rPr lang="fr-FR" sz="2400" dirty="0" smtClean="0"/>
              <a:t>en </a:t>
            </a:r>
            <a:r>
              <a:rPr lang="fr-FR" sz="2400" dirty="0"/>
              <a:t>zone IV, la vascularisation est réduite car les insertions musculaires sont moindres ;</a:t>
            </a:r>
            <a:endParaRPr lang="ro-RO" sz="2400" dirty="0"/>
          </a:p>
          <a:p>
            <a:pPr>
              <a:buNone/>
            </a:pPr>
            <a:r>
              <a:rPr lang="ro-RO" sz="2400" dirty="0" smtClean="0"/>
              <a:t>- </a:t>
            </a:r>
            <a:r>
              <a:rPr lang="fr-FR" sz="2400" dirty="0" smtClean="0"/>
              <a:t>la </a:t>
            </a:r>
            <a:r>
              <a:rPr lang="fr-FR" sz="2400" dirty="0"/>
              <a:t>zone II, III est dite zone moyenne.</a:t>
            </a:r>
            <a:endParaRPr lang="ro-RO" sz="2400" dirty="0"/>
          </a:p>
          <a:p>
            <a:pPr>
              <a:buNone/>
            </a:pPr>
            <a:r>
              <a:rPr lang="fr-FR" sz="2400" b="1" dirty="0"/>
              <a:t> </a:t>
            </a:r>
            <a:endParaRPr lang="ro-RO" sz="2400" dirty="0"/>
          </a:p>
          <a:p>
            <a:pPr>
              <a:buNone/>
            </a:pPr>
            <a:endParaRPr lang="ro-RO"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28596" y="428605"/>
            <a:ext cx="8258204" cy="2143139"/>
          </a:xfrm>
        </p:spPr>
        <p:txBody>
          <a:bodyPr>
            <a:normAutofit fontScale="62500" lnSpcReduction="20000"/>
          </a:bodyPr>
          <a:lstStyle/>
          <a:p>
            <a:pPr>
              <a:buNone/>
            </a:pPr>
            <a:r>
              <a:rPr lang="fr-FR" sz="2400" b="1" dirty="0"/>
              <a:t>2) Direction </a:t>
            </a:r>
            <a:r>
              <a:rPr lang="fr-FR" sz="2400" b="1" dirty="0" smtClean="0"/>
              <a:t>:</a:t>
            </a:r>
            <a:r>
              <a:rPr lang="fr-FR" sz="2400" b="1" dirty="0"/>
              <a:t> </a:t>
            </a:r>
            <a:endParaRPr lang="ro-RO" sz="2400" dirty="0"/>
          </a:p>
          <a:p>
            <a:pPr>
              <a:buNone/>
            </a:pPr>
            <a:r>
              <a:rPr lang="fr-FR" sz="2400" b="1" dirty="0"/>
              <a:t>- Transversal :</a:t>
            </a:r>
            <a:r>
              <a:rPr lang="fr-FR" sz="2400" dirty="0"/>
              <a:t> le trait traverse la diaphyse selon direction proche de la perpendiculaire à l’axe diaphysaire.</a:t>
            </a:r>
            <a:endParaRPr lang="ro-RO" sz="2400" dirty="0"/>
          </a:p>
          <a:p>
            <a:pPr>
              <a:buNone/>
            </a:pPr>
            <a:r>
              <a:rPr lang="fr-FR" sz="2400" dirty="0"/>
              <a:t>- </a:t>
            </a:r>
            <a:r>
              <a:rPr lang="fr-FR" sz="2400" b="1" dirty="0"/>
              <a:t>Oblique :</a:t>
            </a:r>
            <a:r>
              <a:rPr lang="fr-FR" sz="2400" dirty="0"/>
              <a:t> Aspect  intermédiaire entre la fracture transversale et la fracture en «</a:t>
            </a:r>
            <a:r>
              <a:rPr lang="fr-FR" sz="2400" b="1" dirty="0"/>
              <a:t>coin de flexion</a:t>
            </a:r>
            <a:r>
              <a:rPr lang="fr-FR" sz="2400" dirty="0"/>
              <a:t>».</a:t>
            </a:r>
            <a:endParaRPr lang="ro-RO" sz="2400" dirty="0"/>
          </a:p>
          <a:p>
            <a:pPr>
              <a:buNone/>
            </a:pPr>
            <a:r>
              <a:rPr lang="fr-FR" sz="2400" b="1" dirty="0"/>
              <a:t>- 3</a:t>
            </a:r>
            <a:r>
              <a:rPr lang="fr-FR" sz="2400" b="1" baseline="30000" dirty="0"/>
              <a:t>e</a:t>
            </a:r>
            <a:r>
              <a:rPr lang="fr-FR" sz="2400" b="1" dirty="0"/>
              <a:t> fragment </a:t>
            </a:r>
            <a:r>
              <a:rPr lang="fr-FR" sz="2400" dirty="0"/>
              <a:t>à simple ou double spire</a:t>
            </a:r>
            <a:endParaRPr lang="ro-RO" sz="2400" dirty="0"/>
          </a:p>
          <a:p>
            <a:pPr>
              <a:buNone/>
            </a:pPr>
            <a:r>
              <a:rPr lang="fr-FR" sz="2400" b="1" dirty="0"/>
              <a:t>- </a:t>
            </a:r>
            <a:r>
              <a:rPr lang="fr-FR" sz="2400" b="1" dirty="0" err="1"/>
              <a:t>Spiroïde</a:t>
            </a:r>
            <a:r>
              <a:rPr lang="fr-FR" sz="2400" b="1" dirty="0"/>
              <a:t> : </a:t>
            </a:r>
            <a:r>
              <a:rPr lang="fr-FR" sz="2400" dirty="0"/>
              <a:t>à simple ou à double torsion</a:t>
            </a:r>
            <a:endParaRPr lang="ro-RO" sz="2400" dirty="0"/>
          </a:p>
          <a:p>
            <a:pPr>
              <a:buNone/>
            </a:pPr>
            <a:r>
              <a:rPr lang="fr-FR" sz="2400" b="1" dirty="0"/>
              <a:t>- 3</a:t>
            </a:r>
            <a:r>
              <a:rPr lang="fr-FR" sz="2400" b="1" baseline="30000" dirty="0"/>
              <a:t>e</a:t>
            </a:r>
            <a:r>
              <a:rPr lang="fr-FR" sz="2400" b="1" dirty="0"/>
              <a:t> fragment par torsion</a:t>
            </a:r>
            <a:endParaRPr lang="ro-RO" sz="2400" dirty="0"/>
          </a:p>
          <a:p>
            <a:pPr>
              <a:buNone/>
            </a:pPr>
            <a:r>
              <a:rPr lang="fr-FR" sz="2400" b="1" dirty="0" smtClean="0"/>
              <a:t>- </a:t>
            </a:r>
            <a:r>
              <a:rPr lang="fr-FR" sz="2400" b="1" dirty="0"/>
              <a:t>Comminutives</a:t>
            </a:r>
            <a:r>
              <a:rPr lang="fr-FR" sz="2400" dirty="0"/>
              <a:t> </a:t>
            </a:r>
            <a:r>
              <a:rPr lang="fr-FR" sz="2400" b="1" dirty="0"/>
              <a:t>:</a:t>
            </a:r>
            <a:r>
              <a:rPr lang="fr-FR" sz="2400" dirty="0"/>
              <a:t> plus de 4 fragments </a:t>
            </a:r>
            <a:endParaRPr lang="ro-RO" sz="2400" dirty="0"/>
          </a:p>
          <a:p>
            <a:pPr>
              <a:buNone/>
            </a:pPr>
            <a:r>
              <a:rPr lang="fr-FR" sz="2400" b="1" dirty="0"/>
              <a:t>- Pluri focales </a:t>
            </a:r>
            <a:r>
              <a:rPr lang="fr-FR" sz="2400" b="1" dirty="0" smtClean="0"/>
              <a:t>:</a:t>
            </a:r>
            <a:r>
              <a:rPr lang="fr-FR" sz="2400" dirty="0"/>
              <a:t> </a:t>
            </a:r>
            <a:endParaRPr lang="ro-RO" sz="2400" dirty="0"/>
          </a:p>
          <a:p>
            <a:pPr>
              <a:buNone/>
            </a:pPr>
            <a:endParaRPr lang="ro-RO" sz="2400" dirty="0"/>
          </a:p>
        </p:txBody>
      </p:sp>
      <p:pic>
        <p:nvPicPr>
          <p:cNvPr id="4" name="Picture 4"/>
          <p:cNvPicPr/>
          <p:nvPr/>
        </p:nvPicPr>
        <p:blipFill>
          <a:blip r:embed="rId2" cstate="print"/>
          <a:srcRect/>
          <a:stretch>
            <a:fillRect/>
          </a:stretch>
        </p:blipFill>
        <p:spPr bwMode="auto">
          <a:xfrm>
            <a:off x="1000100" y="2571720"/>
            <a:ext cx="7643866" cy="428628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117</Words>
  <Application>Microsoft Office PowerPoint</Application>
  <PresentationFormat>Expunere pe ecran (4:3)</PresentationFormat>
  <Paragraphs>246</Paragraphs>
  <Slides>40</Slides>
  <Notes>1</Notes>
  <HiddenSlides>0</HiddenSlides>
  <MMClips>0</MMClips>
  <ScaleCrop>false</ScaleCrop>
  <HeadingPairs>
    <vt:vector size="4" baseType="variant">
      <vt:variant>
        <vt:lpstr>Temă</vt:lpstr>
      </vt:variant>
      <vt:variant>
        <vt:i4>1</vt:i4>
      </vt:variant>
      <vt:variant>
        <vt:lpstr>Titluri diapozitive</vt:lpstr>
      </vt:variant>
      <vt:variant>
        <vt:i4>40</vt:i4>
      </vt:variant>
    </vt:vector>
  </HeadingPairs>
  <TitlesOfParts>
    <vt:vector size="41" baseType="lpstr">
      <vt:lpstr>Temă Office</vt:lpstr>
      <vt:lpstr>GENERALITES SUR LES TRAUMATISMES   OSTEO ARTICULAIRES</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lpstr>Diapozitivul 15</vt:lpstr>
      <vt:lpstr>Diapozitivul 16</vt:lpstr>
      <vt:lpstr>Diapozitivul 17</vt:lpstr>
      <vt:lpstr>Diapozitivul 18</vt:lpstr>
      <vt:lpstr>Diapozitivul 19</vt:lpstr>
      <vt:lpstr>Diapozitivul 20</vt:lpstr>
      <vt:lpstr>Diapozitivul 21</vt:lpstr>
      <vt:lpstr>Diapozitivul 22</vt:lpstr>
      <vt:lpstr>Diapozitivul 23</vt:lpstr>
      <vt:lpstr>Diapozitivul 24</vt:lpstr>
      <vt:lpstr>Diapozitivul 25</vt:lpstr>
      <vt:lpstr>Diapozitivul 26</vt:lpstr>
      <vt:lpstr>Diapozitivul 27</vt:lpstr>
      <vt:lpstr>Diapozitivul 28</vt:lpstr>
      <vt:lpstr>Diapozitivul 29</vt:lpstr>
      <vt:lpstr>Diapozitivul 30</vt:lpstr>
      <vt:lpstr>Diapozitivul 31</vt:lpstr>
      <vt:lpstr>Diapozitivul 32</vt:lpstr>
      <vt:lpstr>Diapozitivul 33</vt:lpstr>
      <vt:lpstr>Diapozitivul 34</vt:lpstr>
      <vt:lpstr>Diapozitivul 35</vt:lpstr>
      <vt:lpstr>Diapozitivul 36</vt:lpstr>
      <vt:lpstr>Diapozitivul 37</vt:lpstr>
      <vt:lpstr>Diapozitivul 38</vt:lpstr>
      <vt:lpstr>Diapozitivul 39</vt:lpstr>
      <vt:lpstr>Diapozitivul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GENERALITES SUR LES TRAUMATISMES   OSTEO ARTICULAIRES</dc:title>
  <dc:creator>carmen</dc:creator>
  <cp:lastModifiedBy>carmen</cp:lastModifiedBy>
  <cp:revision>85</cp:revision>
  <dcterms:created xsi:type="dcterms:W3CDTF">2011-03-15T19:07:38Z</dcterms:created>
  <dcterms:modified xsi:type="dcterms:W3CDTF">2011-03-20T20:33:09Z</dcterms:modified>
</cp:coreProperties>
</file>