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9"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F32DD19-3E34-4253-81E0-4F5D14BDC655}" type="datetimeFigureOut">
              <a:rPr lang="en-US" smtClean="0"/>
              <a:pPr/>
              <a:t>9/30/2010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CE674FC-846D-44B5-B05A-0B15AF31BF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2DD19-3E34-4253-81E0-4F5D14BDC65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674FC-846D-44B5-B05A-0B15AF31BF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F32DD19-3E34-4253-81E0-4F5D14BDC655}" type="datetimeFigureOut">
              <a:rPr lang="en-US" smtClean="0"/>
              <a:pPr/>
              <a:t>9/30/2010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CE674FC-846D-44B5-B05A-0B15AF31BF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32DD19-3E34-4253-81E0-4F5D14BDC655}"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CE674FC-846D-44B5-B05A-0B15AF31BFD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32DD19-3E34-4253-81E0-4F5D14BDC655}" type="datetimeFigureOut">
              <a:rPr lang="en-US" smtClean="0"/>
              <a:pPr/>
              <a:t>9/30/2010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CE674FC-846D-44B5-B05A-0B15AF31BFD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F32DD19-3E34-4253-81E0-4F5D14BDC655}" type="datetimeFigureOut">
              <a:rPr lang="en-US" smtClean="0"/>
              <a:pPr/>
              <a:t>9/30/2010</a:t>
            </a:fld>
            <a:endParaRPr lang="en-US"/>
          </a:p>
        </p:txBody>
      </p:sp>
      <p:sp>
        <p:nvSpPr>
          <p:cNvPr id="10" name="Slide Number Placeholder 9"/>
          <p:cNvSpPr>
            <a:spLocks noGrp="1"/>
          </p:cNvSpPr>
          <p:nvPr>
            <p:ph type="sldNum" sz="quarter" idx="16"/>
          </p:nvPr>
        </p:nvSpPr>
        <p:spPr/>
        <p:txBody>
          <a:bodyPr rtlCol="0"/>
          <a:lstStyle/>
          <a:p>
            <a:fld id="{1CE674FC-846D-44B5-B05A-0B15AF31BFD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F32DD19-3E34-4253-81E0-4F5D14BDC655}" type="datetimeFigureOut">
              <a:rPr lang="en-US" smtClean="0"/>
              <a:pPr/>
              <a:t>9/30/2010</a:t>
            </a:fld>
            <a:endParaRPr lang="en-US"/>
          </a:p>
        </p:txBody>
      </p:sp>
      <p:sp>
        <p:nvSpPr>
          <p:cNvPr id="12" name="Slide Number Placeholder 11"/>
          <p:cNvSpPr>
            <a:spLocks noGrp="1"/>
          </p:cNvSpPr>
          <p:nvPr>
            <p:ph type="sldNum" sz="quarter" idx="16"/>
          </p:nvPr>
        </p:nvSpPr>
        <p:spPr/>
        <p:txBody>
          <a:bodyPr rtlCol="0"/>
          <a:lstStyle/>
          <a:p>
            <a:fld id="{1CE674FC-846D-44B5-B05A-0B15AF31BFD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32DD19-3E34-4253-81E0-4F5D14BDC655}" type="datetimeFigureOut">
              <a:rPr lang="en-US" smtClean="0"/>
              <a:pPr/>
              <a:t>9/30/2010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CE674FC-846D-44B5-B05A-0B15AF31BF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2DD19-3E34-4253-81E0-4F5D14BDC655}" type="datetimeFigureOut">
              <a:rPr lang="en-US" smtClean="0"/>
              <a:pPr/>
              <a:t>9/30/2010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CE674FC-846D-44B5-B05A-0B15AF31BF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32DD19-3E34-4253-81E0-4F5D14BDC655}"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CE674FC-846D-44B5-B05A-0B15AF31BFD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F32DD19-3E34-4253-81E0-4F5D14BDC655}" type="datetimeFigureOut">
              <a:rPr lang="en-US" smtClean="0"/>
              <a:pPr/>
              <a:t>9/30/2010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E674FC-846D-44B5-B05A-0B15AF31BFD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F32DD19-3E34-4253-81E0-4F5D14BDC655}" type="datetimeFigureOut">
              <a:rPr lang="en-US" smtClean="0"/>
              <a:pPr/>
              <a:t>9/30/2010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CE674FC-846D-44B5-B05A-0B15AF31BF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7924800" cy="2228850"/>
          </a:xfrm>
        </p:spPr>
        <p:txBody>
          <a:bodyPr>
            <a:noAutofit/>
          </a:bodyPr>
          <a:lstStyle/>
          <a:p>
            <a:pPr algn="ctr"/>
            <a:r>
              <a:rPr lang="fr-FR" sz="7200" b="1" dirty="0"/>
              <a:t>Analyse du L.C.R.</a:t>
            </a:r>
            <a:r>
              <a:rPr lang="en-US" sz="7200" b="1" dirty="0"/>
              <a:t/>
            </a:r>
            <a:br>
              <a:rPr lang="en-US" sz="7200" b="1" dirty="0"/>
            </a:br>
            <a:r>
              <a:rPr lang="en-US" sz="5400" b="1" dirty="0"/>
              <a:t/>
            </a:r>
            <a:br>
              <a:rPr lang="en-US" sz="5400" b="1" dirty="0"/>
            </a:b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FR" b="1" dirty="0" smtClean="0"/>
              <a:t/>
            </a:r>
            <a:br>
              <a:rPr lang="fr-FR" b="1" dirty="0" smtClean="0"/>
            </a:br>
            <a:r>
              <a:rPr lang="fr-FR" b="1" dirty="0" smtClean="0"/>
              <a:t>Ponction lombaire. Résultats</a:t>
            </a:r>
            <a:r>
              <a:rPr lang="en-US" dirty="0" smtClean="0"/>
              <a:t/>
            </a:r>
            <a:br>
              <a:rPr lang="en-US" dirty="0" smtClean="0"/>
            </a:br>
            <a:endParaRPr lang="en-US" dirty="0"/>
          </a:p>
        </p:txBody>
      </p:sp>
      <p:sp>
        <p:nvSpPr>
          <p:cNvPr id="5" name="Content Placeholder 4"/>
          <p:cNvSpPr>
            <a:spLocks noGrp="1"/>
          </p:cNvSpPr>
          <p:nvPr>
            <p:ph sz="quarter" idx="1"/>
          </p:nvPr>
        </p:nvSpPr>
        <p:spPr/>
        <p:txBody>
          <a:bodyPr>
            <a:normAutofit fontScale="55000" lnSpcReduction="20000"/>
          </a:bodyPr>
          <a:lstStyle/>
          <a:p>
            <a:pPr>
              <a:buNone/>
            </a:pPr>
            <a:endParaRPr lang="en-US" dirty="0" smtClean="0"/>
          </a:p>
          <a:p>
            <a:pPr>
              <a:buNone/>
            </a:pPr>
            <a:r>
              <a:rPr lang="fr-FR" b="1" dirty="0" smtClean="0"/>
              <a:t>A. </a:t>
            </a:r>
            <a:r>
              <a:rPr lang="fr-FR" b="1" dirty="0" smtClean="0">
                <a:solidFill>
                  <a:srgbClr val="002060"/>
                </a:solidFill>
              </a:rPr>
              <a:t>En l'absence de laboratoire, </a:t>
            </a:r>
            <a:r>
              <a:rPr lang="fr-FR" dirty="0" smtClean="0">
                <a:solidFill>
                  <a:srgbClr val="002060"/>
                </a:solidFill>
              </a:rPr>
              <a:t>l'aspect du liquide est très important à noter immédiatement.  Si l'on constate qu'il est légèrement ou franchement trouble, il s'agit d'une méningite purulente.  </a:t>
            </a:r>
            <a:r>
              <a:rPr lang="fr-FR" dirty="0" smtClean="0"/>
              <a:t>Dans les cas difficiles, on peut comparer le tube de liquide prélevé avec un tube rempli d'eau pure examinés devant une surface blanche (drap, blouse).  Un liquide clair élimine une méningite purulente.</a:t>
            </a:r>
            <a:endParaRPr lang="en-US" dirty="0" smtClean="0"/>
          </a:p>
          <a:p>
            <a:pPr>
              <a:buNone/>
            </a:pPr>
            <a:r>
              <a:rPr lang="fr-FR" dirty="0" smtClean="0"/>
              <a:t>Dans certains cas, il est important d'adresser le prélèvement à un laboratoire pour reconnaître les germes.  Ceux-ci sont fragiles et le transport doit durer moins de 6 heures, à la température ambiante ou mieux dans une boite isolante contenant une bouteille d'eau très chaude.</a:t>
            </a:r>
            <a:endParaRPr lang="en-US" dirty="0" smtClean="0"/>
          </a:p>
          <a:p>
            <a:pPr>
              <a:buNone/>
            </a:pPr>
            <a:r>
              <a:rPr lang="ro-RO" u="sng" dirty="0" smtClean="0">
                <a:solidFill>
                  <a:srgbClr val="002060"/>
                </a:solidFill>
              </a:rPr>
              <a:t>Examen macroscopique</a:t>
            </a:r>
            <a:endParaRPr lang="en-US" dirty="0" smtClean="0">
              <a:solidFill>
                <a:srgbClr val="002060"/>
              </a:solidFill>
            </a:endParaRPr>
          </a:p>
          <a:p>
            <a:pPr>
              <a:buNone/>
            </a:pPr>
            <a:r>
              <a:rPr lang="ro-RO" dirty="0" smtClean="0">
                <a:solidFill>
                  <a:srgbClr val="002060"/>
                </a:solidFill>
              </a:rPr>
              <a:t>Examiner le tube de prélèvement le plus clair et le plus rempli. </a:t>
            </a:r>
            <a:endParaRPr lang="en-US" dirty="0" smtClean="0">
              <a:solidFill>
                <a:srgbClr val="002060"/>
              </a:solidFill>
            </a:endParaRPr>
          </a:p>
          <a:p>
            <a:pPr>
              <a:buNone/>
            </a:pPr>
            <a:r>
              <a:rPr lang="ro-RO" dirty="0" smtClean="0">
                <a:solidFill>
                  <a:srgbClr val="002060"/>
                </a:solidFill>
              </a:rPr>
              <a:t>Noter l'aspect macroscopique :</a:t>
            </a:r>
            <a:endParaRPr lang="en-US" dirty="0" smtClean="0">
              <a:solidFill>
                <a:srgbClr val="002060"/>
              </a:solidFill>
            </a:endParaRPr>
          </a:p>
          <a:p>
            <a:pPr>
              <a:buNone/>
            </a:pPr>
            <a:r>
              <a:rPr lang="ro-RO" dirty="0" smtClean="0">
                <a:solidFill>
                  <a:srgbClr val="002060"/>
                </a:solidFill>
              </a:rPr>
              <a:t>- Limpide, eau de roche</a:t>
            </a:r>
            <a:endParaRPr lang="en-US" dirty="0" smtClean="0">
              <a:solidFill>
                <a:srgbClr val="002060"/>
              </a:solidFill>
            </a:endParaRPr>
          </a:p>
          <a:p>
            <a:pPr>
              <a:buNone/>
            </a:pPr>
            <a:r>
              <a:rPr lang="ro-RO" dirty="0" smtClean="0">
                <a:solidFill>
                  <a:srgbClr val="002060"/>
                </a:solidFill>
              </a:rPr>
              <a:t>- Hémorragique, xanthochromique</a:t>
            </a:r>
            <a:endParaRPr lang="en-US" dirty="0" smtClean="0">
              <a:solidFill>
                <a:srgbClr val="002060"/>
              </a:solidFill>
            </a:endParaRPr>
          </a:p>
          <a:p>
            <a:pPr>
              <a:buNone/>
            </a:pPr>
            <a:r>
              <a:rPr lang="ro-RO" dirty="0" smtClean="0">
                <a:solidFill>
                  <a:srgbClr val="002060"/>
                </a:solidFill>
              </a:rPr>
              <a:t>- De légèrement trouble à eau de riz</a:t>
            </a:r>
            <a:endParaRPr lang="en-US" dirty="0" smtClean="0">
              <a:solidFill>
                <a:srgbClr val="002060"/>
              </a:solidFill>
            </a:endParaRPr>
          </a:p>
          <a:p>
            <a:pPr>
              <a:buNone/>
            </a:pPr>
            <a:r>
              <a:rPr lang="ro-RO" dirty="0" smtClean="0">
                <a:solidFill>
                  <a:srgbClr val="002060"/>
                </a:solidFill>
              </a:rPr>
              <a:t>- Purulent</a:t>
            </a:r>
            <a:endParaRPr lang="en-US"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0600" y="228600"/>
            <a:ext cx="8153400" cy="762000"/>
          </a:xfrm>
        </p:spPr>
        <p:txBody>
          <a:bodyPr>
            <a:normAutofit/>
          </a:bodyPr>
          <a:lstStyle/>
          <a:p>
            <a:r>
              <a:rPr lang="fr-FR" b="1" dirty="0" smtClean="0"/>
              <a:t>Ponction lombaire. Résultats</a:t>
            </a:r>
            <a:endParaRPr lang="en-US" dirty="0"/>
          </a:p>
        </p:txBody>
      </p:sp>
      <p:sp>
        <p:nvSpPr>
          <p:cNvPr id="3" name="Content Placeholder 2"/>
          <p:cNvSpPr>
            <a:spLocks noGrp="1"/>
          </p:cNvSpPr>
          <p:nvPr>
            <p:ph sz="quarter" idx="4294967295"/>
          </p:nvPr>
        </p:nvSpPr>
        <p:spPr>
          <a:xfrm>
            <a:off x="0" y="762000"/>
            <a:ext cx="9144000" cy="6096000"/>
          </a:xfrm>
        </p:spPr>
        <p:txBody>
          <a:bodyPr>
            <a:noAutofit/>
          </a:bodyPr>
          <a:lstStyle/>
          <a:p>
            <a:pPr>
              <a:buNone/>
            </a:pPr>
            <a:r>
              <a:rPr lang="fr-FR" sz="1600" b="1" dirty="0" smtClean="0"/>
              <a:t>B.	Si l'on dispose d'un laboratoire, </a:t>
            </a:r>
            <a:r>
              <a:rPr lang="fr-FR" sz="1600" dirty="0" smtClean="0"/>
              <a:t>trois types de renseignements peuvent être recherchés</a:t>
            </a:r>
            <a:endParaRPr lang="en-US" sz="1600" dirty="0" smtClean="0"/>
          </a:p>
          <a:p>
            <a:pPr marL="342900" indent="-342900">
              <a:buNone/>
            </a:pPr>
            <a:r>
              <a:rPr lang="fr-FR" sz="1600" b="1" dirty="0" smtClean="0"/>
              <a:t>1. Microscopique (Cytologiques)</a:t>
            </a:r>
          </a:p>
          <a:p>
            <a:pPr marL="342900" lvl="0" indent="-342900">
              <a:buNone/>
            </a:pPr>
            <a:r>
              <a:rPr lang="fr-FR" sz="1600" dirty="0" smtClean="0"/>
              <a:t>	</a:t>
            </a:r>
            <a:r>
              <a:rPr lang="fr-FR" sz="1600" dirty="0" smtClean="0">
                <a:solidFill>
                  <a:srgbClr val="002060"/>
                </a:solidFill>
              </a:rPr>
              <a:t>Les cellules peuvent être comptées à la cellule de Nageotte </a:t>
            </a:r>
            <a:r>
              <a:rPr lang="fr-FR" sz="1600" dirty="0" smtClean="0"/>
              <a:t>(il faut compter le nombre des éléments de 8 bandes verticales et diviser par 10). </a:t>
            </a:r>
            <a:r>
              <a:rPr lang="fr-FR" sz="1600" dirty="0" smtClean="0">
                <a:solidFill>
                  <a:srgbClr val="002060"/>
                </a:solidFill>
              </a:rPr>
              <a:t>Normalement il y a moins de 6 éléments/mm</a:t>
            </a:r>
            <a:r>
              <a:rPr lang="fr-FR" sz="1600" baseline="30000" dirty="0" smtClean="0">
                <a:solidFill>
                  <a:srgbClr val="002060"/>
                </a:solidFill>
              </a:rPr>
              <a:t>3</a:t>
            </a:r>
            <a:r>
              <a:rPr lang="fr-FR" sz="1600" dirty="0" smtClean="0">
                <a:solidFill>
                  <a:srgbClr val="002060"/>
                </a:solidFill>
              </a:rPr>
              <a:t>.  Un liquide trouble correspond toujours à un excès important d'éléments.</a:t>
            </a:r>
            <a:endParaRPr lang="en-US" sz="1600" dirty="0" smtClean="0">
              <a:solidFill>
                <a:srgbClr val="002060"/>
              </a:solidFill>
            </a:endParaRPr>
          </a:p>
          <a:p>
            <a:pPr>
              <a:buNone/>
            </a:pPr>
            <a:r>
              <a:rPr lang="fr-FR" sz="1600" dirty="0" smtClean="0"/>
              <a:t>	Les cellules peuvent être identifiées sur frottis après centrifugation et coloration au May-Grünwald-Giemsa.  </a:t>
            </a:r>
          </a:p>
          <a:p>
            <a:pPr>
              <a:buFont typeface="Wingdings" pitchFamily="2" charset="2"/>
              <a:buChar char="q"/>
            </a:pPr>
            <a:r>
              <a:rPr lang="fr-FR" sz="1600" dirty="0" smtClean="0"/>
              <a:t>Les polynucléaires altérés correspondent à une méningite purulente.</a:t>
            </a:r>
            <a:endParaRPr lang="en-US" sz="1600" dirty="0" smtClean="0"/>
          </a:p>
          <a:p>
            <a:pPr>
              <a:buFont typeface="Wingdings" pitchFamily="2" charset="2"/>
              <a:buChar char="q"/>
            </a:pPr>
            <a:r>
              <a:rPr lang="fr-FR" sz="1600" dirty="0" smtClean="0"/>
              <a:t>Les lymphocytes peuvent se voir dans d'autres inflammations des méninges (virus, tuberculose, trypanosomose).</a:t>
            </a:r>
            <a:endParaRPr lang="en-US" sz="1600" dirty="0" smtClean="0"/>
          </a:p>
          <a:p>
            <a:pPr>
              <a:buFont typeface="Wingdings" pitchFamily="2" charset="2"/>
              <a:buChar char="q"/>
            </a:pPr>
            <a:r>
              <a:rPr lang="fr-FR" sz="1600" dirty="0" smtClean="0"/>
              <a:t>Des plasmocytes vacuolisés (cellules de Mott) sont caractéristiques de la trypanosomose.</a:t>
            </a:r>
            <a:endParaRPr lang="en-US" sz="1600" dirty="0" smtClean="0"/>
          </a:p>
          <a:p>
            <a:pPr lvl="0">
              <a:buNone/>
            </a:pPr>
            <a:r>
              <a:rPr lang="fr-FR" sz="1600" b="1" dirty="0" smtClean="0"/>
              <a:t>2. Biochimiques</a:t>
            </a:r>
            <a:endParaRPr lang="fr-FR" sz="1600" dirty="0" smtClean="0"/>
          </a:p>
          <a:p>
            <a:pPr>
              <a:buNone/>
            </a:pPr>
            <a:r>
              <a:rPr lang="ro-RO" sz="1600" dirty="0" smtClean="0"/>
              <a:t>Conjointement, en complément à l'examen cytobactériologique, on pratique dans le LCR les dosages :</a:t>
            </a:r>
            <a:endParaRPr lang="en-US" sz="1600" dirty="0" smtClean="0"/>
          </a:p>
          <a:p>
            <a:pPr>
              <a:buNone/>
            </a:pPr>
            <a:r>
              <a:rPr lang="ro-RO" sz="1600" dirty="0" smtClean="0"/>
              <a:t>- du chlore</a:t>
            </a:r>
            <a:r>
              <a:rPr lang="en-US" sz="1600" dirty="0" smtClean="0"/>
              <a:t> </a:t>
            </a:r>
            <a:r>
              <a:rPr lang="en-US" sz="1600" dirty="0" smtClean="0">
                <a:latin typeface="Times New Roman"/>
                <a:ea typeface="Times New Roman"/>
              </a:rPr>
              <a:t>7 – 7,5 </a:t>
            </a:r>
            <a:r>
              <a:rPr lang="ro-RO" sz="1600" dirty="0" smtClean="0">
                <a:latin typeface="Times New Roman"/>
                <a:ea typeface="Times New Roman"/>
              </a:rPr>
              <a:t> g/l</a:t>
            </a:r>
            <a:endParaRPr lang="en-US" sz="1600" dirty="0" smtClean="0"/>
          </a:p>
          <a:p>
            <a:pPr>
              <a:buNone/>
            </a:pPr>
            <a:r>
              <a:rPr lang="ro-RO" sz="1600" dirty="0" smtClean="0"/>
              <a:t>- du glucose</a:t>
            </a:r>
            <a:r>
              <a:rPr lang="en-US" sz="1600" smtClean="0"/>
              <a:t> </a:t>
            </a:r>
            <a:r>
              <a:rPr lang="en-US" sz="1600" smtClean="0"/>
              <a:t>= </a:t>
            </a:r>
            <a:r>
              <a:rPr lang="fr-FR" sz="1600" dirty="0" smtClean="0"/>
              <a:t>0,5 g/l </a:t>
            </a:r>
            <a:endParaRPr lang="en-US" sz="1600" dirty="0" smtClean="0"/>
          </a:p>
          <a:p>
            <a:pPr>
              <a:buNone/>
            </a:pPr>
            <a:r>
              <a:rPr lang="ro-RO" sz="1600" dirty="0" smtClean="0"/>
              <a:t>-des protides : </a:t>
            </a:r>
            <a:r>
              <a:rPr lang="en-US" sz="1600" dirty="0" smtClean="0"/>
              <a:t>&lt; </a:t>
            </a:r>
            <a:r>
              <a:rPr lang="fr-FR" sz="1600" dirty="0" smtClean="0"/>
              <a:t>0,25 g/l </a:t>
            </a:r>
          </a:p>
          <a:p>
            <a:pPr>
              <a:buNone/>
            </a:pPr>
            <a:r>
              <a:rPr lang="fr-FR" sz="1600" dirty="0" smtClean="0"/>
              <a:t>! </a:t>
            </a:r>
            <a:r>
              <a:rPr lang="ro-RO" sz="1600" dirty="0" smtClean="0"/>
              <a:t>attention le dosage est faussé dans le cas d'un prélèvement hémorragique</a:t>
            </a:r>
            <a:endParaRPr lang="en-US" sz="1600" dirty="0" smtClean="0"/>
          </a:p>
          <a:p>
            <a:pPr>
              <a:buNone/>
            </a:pPr>
            <a:r>
              <a:rPr lang="fr-FR" sz="1600" dirty="0" smtClean="0"/>
              <a:t>	</a:t>
            </a:r>
            <a:r>
              <a:rPr lang="fr-FR" sz="1400" dirty="0" smtClean="0"/>
              <a:t>Il</a:t>
            </a:r>
            <a:r>
              <a:rPr lang="fr-FR" sz="1400" b="1" dirty="0" smtClean="0"/>
              <a:t> </a:t>
            </a:r>
            <a:r>
              <a:rPr lang="fr-FR" sz="1400" dirty="0" smtClean="0"/>
              <a:t>faut un appareillage coûteux et complexe (photomètre) en général réservé aux grands hôpitaux.  Normalement l'albumine ne dépasse pas 0,25 g/l (elle est augmentée en cas de méningite), le glucose ne descend pas au-dessous de 0,5 g/l (sauf en cas de méningite purulente ou tuberculeuse).</a:t>
            </a:r>
            <a:endParaRPr lang="en-U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Ponction lombaire. Résultats</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fr-FR" sz="3200" b="1" dirty="0" smtClean="0"/>
              <a:t>3. Bactériologiques et parasitologiques</a:t>
            </a:r>
            <a:r>
              <a:rPr lang="fr-FR" sz="3200" dirty="0" smtClean="0"/>
              <a:t> </a:t>
            </a:r>
            <a:endParaRPr lang="en-US" sz="3200" dirty="0" smtClean="0"/>
          </a:p>
          <a:p>
            <a:pPr>
              <a:buNone/>
            </a:pPr>
            <a:r>
              <a:rPr lang="fr-FR" sz="3200" dirty="0" smtClean="0"/>
              <a:t>Sur un liquide trouble, l'identification du germe peut se faire sur la coloration de Gram. </a:t>
            </a:r>
            <a:endParaRPr lang="en-US" sz="3200" dirty="0" smtClean="0"/>
          </a:p>
          <a:p>
            <a:pPr lvl="0">
              <a:buNone/>
            </a:pPr>
            <a:r>
              <a:rPr lang="fr-FR" sz="3200" dirty="0" smtClean="0"/>
              <a:t>Le méningocoque est un germe gram négatif, en forme de cocci, donnant un aspect de grain de café. </a:t>
            </a:r>
            <a:endParaRPr lang="en-US" sz="3200" dirty="0" smtClean="0"/>
          </a:p>
          <a:p>
            <a:pPr lvl="0">
              <a:buNone/>
            </a:pPr>
            <a:r>
              <a:rPr lang="fr-FR" sz="3200" dirty="0" smtClean="0"/>
              <a:t>Le pneumocoque est un germe gram positif qui se présente en forme de cocci, donnant un aspect de flamme de bougie. </a:t>
            </a:r>
            <a:endParaRPr lang="en-US" sz="3200" dirty="0" smtClean="0"/>
          </a:p>
          <a:p>
            <a:pPr lvl="0">
              <a:buNone/>
            </a:pPr>
            <a:r>
              <a:rPr lang="fr-FR" sz="3200" i="1" dirty="0" smtClean="0"/>
              <a:t>Haemophilus influenzas </a:t>
            </a:r>
            <a:r>
              <a:rPr lang="fr-FR" sz="3200" dirty="0" smtClean="0"/>
              <a:t>est un bacille gram négatif en forme de bâtonnet.</a:t>
            </a:r>
            <a:endParaRPr lang="en-US" sz="3200" dirty="0" smtClean="0"/>
          </a:p>
          <a:p>
            <a:pPr>
              <a:buNone/>
            </a:pPr>
            <a:r>
              <a:rPr lang="fr-FR" sz="3200" dirty="0" smtClean="0"/>
              <a:t> </a:t>
            </a:r>
            <a:endParaRPr lang="en-US" sz="3200" dirty="0" smtClean="0"/>
          </a:p>
          <a:p>
            <a:pPr>
              <a:buNone/>
            </a:pPr>
            <a:r>
              <a:rPr lang="fr-FR" sz="3200" dirty="0" smtClean="0"/>
              <a:t>Sur un liquide clair:</a:t>
            </a:r>
          </a:p>
          <a:p>
            <a:r>
              <a:rPr lang="fr-FR" sz="3200" dirty="0" smtClean="0"/>
              <a:t>si l'on craint une méningite tuberculeuse, il faut rechercher le bacille de Koch (coloration de Ziehl); </a:t>
            </a:r>
          </a:p>
          <a:p>
            <a:r>
              <a:rPr lang="fr-FR" sz="3200" dirty="0" smtClean="0"/>
              <a:t>si l'on craint une maladie du sommeil, il faut examiner à l'état frais le culot de centrifugation du liquide, les trypanosomes se déplacent sous le microscope.</a:t>
            </a:r>
            <a:endParaRPr lang="en-US" sz="32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Ponction lombaire. Résultats</a:t>
            </a:r>
            <a:endParaRPr lang="en-US" dirty="0"/>
          </a:p>
        </p:txBody>
      </p:sp>
      <p:graphicFrame>
        <p:nvGraphicFramePr>
          <p:cNvPr id="8" name="Picture Placeholder 7"/>
          <p:cNvGraphicFramePr>
            <a:graphicFrameLocks noGrp="1"/>
          </p:cNvGraphicFramePr>
          <p:nvPr>
            <p:ph sz="quarter" idx="1"/>
          </p:nvPr>
        </p:nvGraphicFramePr>
        <p:xfrm>
          <a:off x="612775" y="1600200"/>
          <a:ext cx="8153400" cy="4114798"/>
        </p:xfrm>
        <a:graphic>
          <a:graphicData uri="http://schemas.openxmlformats.org/drawingml/2006/table">
            <a:tbl>
              <a:tblPr/>
              <a:tblGrid>
                <a:gridCol w="1059942"/>
                <a:gridCol w="1223010"/>
                <a:gridCol w="978408"/>
                <a:gridCol w="1467612"/>
                <a:gridCol w="1467612"/>
                <a:gridCol w="1956816"/>
              </a:tblGrid>
              <a:tr h="533213">
                <a:tc>
                  <a:txBody>
                    <a:bodyPr/>
                    <a:lstStyle/>
                    <a:p>
                      <a:pPr marL="0" marR="0" algn="ctr">
                        <a:spcBef>
                          <a:spcPts val="0"/>
                        </a:spcBef>
                        <a:spcAft>
                          <a:spcPts val="0"/>
                        </a:spcAft>
                      </a:pPr>
                      <a:r>
                        <a:rPr lang="ro-RO" sz="1200" b="1" dirty="0">
                          <a:solidFill>
                            <a:srgbClr val="FFFFFF"/>
                          </a:solidFill>
                          <a:latin typeface="Times New Roman"/>
                          <a:ea typeface="Times New Roman"/>
                        </a:rPr>
                        <a:t>Aspect </a:t>
                      </a:r>
                      <a:endParaRPr lang="en-US" sz="1000" dirty="0">
                        <a:latin typeface="Times New Roman"/>
                        <a:ea typeface="Times New Roman"/>
                      </a:endParaRPr>
                    </a:p>
                  </a:txBody>
                  <a:tcPr marL="21233" marR="21233" marT="19050" marB="19050" anchor="ctr">
                    <a:lnL>
                      <a:noFill/>
                    </a:lnL>
                    <a:lnR>
                      <a:noFill/>
                    </a:lnR>
                    <a:lnT>
                      <a:noFill/>
                    </a:lnT>
                    <a:lnB>
                      <a:noFill/>
                    </a:lnB>
                    <a:solidFill>
                      <a:srgbClr val="42529D"/>
                    </a:solidFill>
                  </a:tcPr>
                </a:tc>
                <a:tc>
                  <a:txBody>
                    <a:bodyPr/>
                    <a:lstStyle/>
                    <a:p>
                      <a:pPr marL="0" marR="0" algn="ctr">
                        <a:spcBef>
                          <a:spcPts val="0"/>
                        </a:spcBef>
                        <a:spcAft>
                          <a:spcPts val="0"/>
                        </a:spcAft>
                      </a:pPr>
                      <a:r>
                        <a:rPr lang="ro-RO" sz="1200" b="1">
                          <a:solidFill>
                            <a:srgbClr val="FFFFFF"/>
                          </a:solidFill>
                          <a:latin typeface="Times New Roman"/>
                          <a:ea typeface="Times New Roman"/>
                        </a:rPr>
                        <a:t>Cellules /mm</a:t>
                      </a:r>
                      <a:r>
                        <a:rPr lang="ro-RO" sz="1200" b="1" baseline="30000">
                          <a:solidFill>
                            <a:srgbClr val="FFFFFF"/>
                          </a:solidFill>
                          <a:latin typeface="Times New Roman"/>
                          <a:ea typeface="Times New Roman"/>
                        </a:rPr>
                        <a:t>3</a:t>
                      </a:r>
                      <a:endParaRPr lang="en-US" sz="1000">
                        <a:latin typeface="Times New Roman"/>
                        <a:ea typeface="Times New Roman"/>
                      </a:endParaRPr>
                    </a:p>
                  </a:txBody>
                  <a:tcPr marL="21233" marR="21233" marT="19050" marB="19050" anchor="ctr">
                    <a:lnL>
                      <a:noFill/>
                    </a:lnL>
                    <a:lnR>
                      <a:noFill/>
                    </a:lnR>
                    <a:lnT>
                      <a:noFill/>
                    </a:lnT>
                    <a:lnB>
                      <a:noFill/>
                    </a:lnB>
                    <a:solidFill>
                      <a:srgbClr val="42529D"/>
                    </a:solidFill>
                  </a:tcPr>
                </a:tc>
                <a:tc>
                  <a:txBody>
                    <a:bodyPr/>
                    <a:lstStyle/>
                    <a:p>
                      <a:pPr marL="0" marR="0" algn="ctr">
                        <a:spcBef>
                          <a:spcPts val="0"/>
                        </a:spcBef>
                        <a:spcAft>
                          <a:spcPts val="0"/>
                        </a:spcAft>
                      </a:pPr>
                      <a:r>
                        <a:rPr lang="ro-RO" sz="1200" b="1">
                          <a:solidFill>
                            <a:srgbClr val="FFFFFF"/>
                          </a:solidFill>
                          <a:latin typeface="Times New Roman"/>
                          <a:ea typeface="Times New Roman"/>
                        </a:rPr>
                        <a:t>Protéines (g/l)</a:t>
                      </a:r>
                      <a:endParaRPr lang="en-US" sz="1000">
                        <a:latin typeface="Times New Roman"/>
                        <a:ea typeface="Times New Roman"/>
                      </a:endParaRPr>
                    </a:p>
                  </a:txBody>
                  <a:tcPr marL="21233" marR="21233" marT="19050" marB="19050" anchor="ctr">
                    <a:lnL>
                      <a:noFill/>
                    </a:lnL>
                    <a:lnR>
                      <a:noFill/>
                    </a:lnR>
                    <a:lnT>
                      <a:noFill/>
                    </a:lnT>
                    <a:lnB>
                      <a:noFill/>
                    </a:lnB>
                    <a:solidFill>
                      <a:srgbClr val="42529D"/>
                    </a:solidFill>
                  </a:tcPr>
                </a:tc>
                <a:tc>
                  <a:txBody>
                    <a:bodyPr/>
                    <a:lstStyle/>
                    <a:p>
                      <a:pPr marL="0" marR="0" algn="ctr">
                        <a:spcBef>
                          <a:spcPts val="0"/>
                        </a:spcBef>
                        <a:spcAft>
                          <a:spcPts val="0"/>
                        </a:spcAft>
                      </a:pPr>
                      <a:r>
                        <a:rPr lang="ro-RO" sz="1200" b="1">
                          <a:solidFill>
                            <a:srgbClr val="FFFFFF"/>
                          </a:solidFill>
                          <a:latin typeface="Times New Roman"/>
                          <a:ea typeface="Times New Roman"/>
                        </a:rPr>
                        <a:t>Glucose LCR</a:t>
                      </a:r>
                      <a:endParaRPr lang="en-US" sz="1000">
                        <a:latin typeface="Times New Roman"/>
                        <a:ea typeface="Times New Roman"/>
                      </a:endParaRPr>
                    </a:p>
                    <a:p>
                      <a:pPr marL="0" marR="0" algn="ctr">
                        <a:spcBef>
                          <a:spcPts val="0"/>
                        </a:spcBef>
                        <a:spcAft>
                          <a:spcPts val="0"/>
                        </a:spcAft>
                      </a:pPr>
                      <a:r>
                        <a:rPr lang="ro-RO" sz="1200" b="1">
                          <a:solidFill>
                            <a:srgbClr val="FFFFFF"/>
                          </a:solidFill>
                          <a:latin typeface="Times New Roman"/>
                          <a:ea typeface="Times New Roman"/>
                        </a:rPr>
                        <a:t>Glucose sang</a:t>
                      </a:r>
                      <a:endParaRPr lang="en-US" sz="1000">
                        <a:latin typeface="Times New Roman"/>
                        <a:ea typeface="Times New Roman"/>
                      </a:endParaRPr>
                    </a:p>
                  </a:txBody>
                  <a:tcPr marL="21233" marR="21233" marT="19050" marB="19050" anchor="ctr">
                    <a:lnL>
                      <a:noFill/>
                    </a:lnL>
                    <a:lnR>
                      <a:noFill/>
                    </a:lnR>
                    <a:lnT>
                      <a:noFill/>
                    </a:lnT>
                    <a:lnB>
                      <a:noFill/>
                    </a:lnB>
                    <a:solidFill>
                      <a:srgbClr val="42529D"/>
                    </a:solidFill>
                  </a:tcPr>
                </a:tc>
                <a:tc>
                  <a:txBody>
                    <a:bodyPr/>
                    <a:lstStyle/>
                    <a:p>
                      <a:pPr marL="0" marR="0" algn="ctr">
                        <a:spcBef>
                          <a:spcPts val="0"/>
                        </a:spcBef>
                        <a:spcAft>
                          <a:spcPts val="0"/>
                        </a:spcAft>
                      </a:pPr>
                      <a:r>
                        <a:rPr lang="ro-RO" sz="1200" b="1">
                          <a:solidFill>
                            <a:srgbClr val="FFFFFF"/>
                          </a:solidFill>
                          <a:latin typeface="Times New Roman"/>
                          <a:ea typeface="Times New Roman"/>
                        </a:rPr>
                        <a:t>Culture bactérienne</a:t>
                      </a:r>
                      <a:endParaRPr lang="en-US" sz="1000">
                        <a:latin typeface="Times New Roman"/>
                        <a:ea typeface="Times New Roman"/>
                      </a:endParaRPr>
                    </a:p>
                  </a:txBody>
                  <a:tcPr marL="21233" marR="21233" marT="19050" marB="19050" anchor="ctr">
                    <a:lnL>
                      <a:noFill/>
                    </a:lnL>
                    <a:lnR>
                      <a:noFill/>
                    </a:lnR>
                    <a:lnT>
                      <a:noFill/>
                    </a:lnT>
                    <a:lnB>
                      <a:noFill/>
                    </a:lnB>
                    <a:solidFill>
                      <a:srgbClr val="42529D"/>
                    </a:solidFill>
                  </a:tcPr>
                </a:tc>
                <a:tc>
                  <a:txBody>
                    <a:bodyPr/>
                    <a:lstStyle/>
                    <a:p>
                      <a:pPr marL="0" marR="0" algn="ctr">
                        <a:spcBef>
                          <a:spcPts val="0"/>
                        </a:spcBef>
                        <a:spcAft>
                          <a:spcPts val="0"/>
                        </a:spcAft>
                      </a:pPr>
                      <a:r>
                        <a:rPr lang="ro-RO" sz="1200" b="1">
                          <a:solidFill>
                            <a:srgbClr val="FFFFFF"/>
                          </a:solidFill>
                          <a:latin typeface="Times New Roman"/>
                          <a:ea typeface="Times New Roman"/>
                        </a:rPr>
                        <a:t>Interprétation</a:t>
                      </a:r>
                      <a:endParaRPr lang="en-US" sz="1000">
                        <a:latin typeface="Times New Roman"/>
                        <a:ea typeface="Times New Roman"/>
                      </a:endParaRPr>
                    </a:p>
                  </a:txBody>
                  <a:tcPr marL="21233" marR="21233" marT="19050" marB="19050" anchor="ctr">
                    <a:lnL>
                      <a:noFill/>
                    </a:lnL>
                    <a:lnR>
                      <a:noFill/>
                    </a:lnR>
                    <a:lnT>
                      <a:noFill/>
                    </a:lnT>
                    <a:lnB>
                      <a:noFill/>
                    </a:lnB>
                    <a:solidFill>
                      <a:srgbClr val="42529D"/>
                    </a:solidFill>
                  </a:tcPr>
                </a:tc>
              </a:tr>
              <a:tr h="774669">
                <a:tc>
                  <a:txBody>
                    <a:bodyPr/>
                    <a:lstStyle/>
                    <a:p>
                      <a:pPr marL="0" marR="0">
                        <a:spcBef>
                          <a:spcPts val="0"/>
                        </a:spcBef>
                        <a:spcAft>
                          <a:spcPts val="0"/>
                        </a:spcAft>
                      </a:pPr>
                      <a:r>
                        <a:rPr lang="ro-RO" sz="1200" b="1">
                          <a:solidFill>
                            <a:srgbClr val="FFFFFF"/>
                          </a:solidFill>
                          <a:latin typeface="Times New Roman"/>
                          <a:ea typeface="Times New Roman"/>
                        </a:rPr>
                        <a:t>Clair</a:t>
                      </a:r>
                      <a:endParaRPr lang="en-US" sz="1000">
                        <a:latin typeface="Times New Roman"/>
                        <a:ea typeface="Times New Roman"/>
                      </a:endParaRPr>
                    </a:p>
                  </a:txBody>
                  <a:tcPr marL="21233" marR="21233" marT="19050" marB="19050">
                    <a:lnL>
                      <a:noFill/>
                    </a:lnL>
                    <a:lnR>
                      <a:noFill/>
                    </a:lnR>
                    <a:lnT>
                      <a:noFill/>
                    </a:lnT>
                    <a:lnB>
                      <a:noFill/>
                    </a:lnB>
                    <a:solidFill>
                      <a:srgbClr val="7180C4"/>
                    </a:solidFill>
                  </a:tcPr>
                </a:tc>
                <a:tc>
                  <a:txBody>
                    <a:bodyPr/>
                    <a:lstStyle/>
                    <a:p>
                      <a:pPr marL="0" marR="0" algn="ctr">
                        <a:spcBef>
                          <a:spcPts val="0"/>
                        </a:spcBef>
                        <a:spcAft>
                          <a:spcPts val="0"/>
                        </a:spcAft>
                      </a:pPr>
                      <a:r>
                        <a:rPr lang="ro-RO" sz="1200">
                          <a:latin typeface="Times New Roman"/>
                          <a:ea typeface="Times New Roman"/>
                        </a:rPr>
                        <a:t>5 - 300 lymphocytes</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&lt; 1</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 0.5</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0</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ou Listeria</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ou spirochète</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Méningite virale</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Méningite à Listeria</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ou spirochète</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r>
              <a:tr h="1257579">
                <a:tc>
                  <a:txBody>
                    <a:bodyPr/>
                    <a:lstStyle/>
                    <a:p>
                      <a:pPr marL="0" marR="0">
                        <a:spcBef>
                          <a:spcPts val="0"/>
                        </a:spcBef>
                        <a:spcAft>
                          <a:spcPts val="0"/>
                        </a:spcAft>
                      </a:pPr>
                      <a:r>
                        <a:rPr lang="ro-RO" sz="1200" b="1">
                          <a:solidFill>
                            <a:srgbClr val="FFFFFF"/>
                          </a:solidFill>
                          <a:latin typeface="Times New Roman"/>
                          <a:ea typeface="Times New Roman"/>
                        </a:rPr>
                        <a:t>Clair</a:t>
                      </a:r>
                      <a:endParaRPr lang="en-US" sz="1000">
                        <a:latin typeface="Times New Roman"/>
                        <a:ea typeface="Times New Roman"/>
                      </a:endParaRPr>
                    </a:p>
                  </a:txBody>
                  <a:tcPr marL="21233" marR="21233" marT="19050" marB="19050">
                    <a:lnL>
                      <a:noFill/>
                    </a:lnL>
                    <a:lnR>
                      <a:noFill/>
                    </a:lnR>
                    <a:lnT>
                      <a:noFill/>
                    </a:lnT>
                    <a:lnB>
                      <a:noFill/>
                    </a:lnB>
                    <a:solidFill>
                      <a:srgbClr val="7180C4"/>
                    </a:solidFill>
                  </a:tcPr>
                </a:tc>
                <a:tc>
                  <a:txBody>
                    <a:bodyPr/>
                    <a:lstStyle/>
                    <a:p>
                      <a:pPr marL="0" marR="0" algn="ctr">
                        <a:spcBef>
                          <a:spcPts val="0"/>
                        </a:spcBef>
                        <a:spcAft>
                          <a:spcPts val="0"/>
                        </a:spcAft>
                      </a:pPr>
                      <a:r>
                        <a:rPr lang="ro-RO" sz="1200">
                          <a:latin typeface="Times New Roman"/>
                          <a:ea typeface="Times New Roman"/>
                        </a:rPr>
                        <a:t>100 - 200 lymphocytes</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dirty="0">
                          <a:latin typeface="Times New Roman"/>
                          <a:ea typeface="Times New Roman"/>
                        </a:rPr>
                        <a:t>&gt; 1</a:t>
                      </a:r>
                      <a:endParaRPr lang="en-US" sz="1000" dirty="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&lt; 0.5</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0 ou </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bacille tuberculeux</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ou cryptocoque</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Méningite tuberculeuse ou fongique (champignon)</a:t>
                      </a:r>
                      <a:endParaRPr lang="en-US" sz="1000">
                        <a:latin typeface="Times New Roman"/>
                        <a:ea typeface="Times New Roman"/>
                      </a:endParaRPr>
                    </a:p>
                    <a:p>
                      <a:pPr marL="0" marR="0" algn="ctr">
                        <a:spcBef>
                          <a:spcPts val="0"/>
                        </a:spcBef>
                        <a:spcAft>
                          <a:spcPts val="0"/>
                        </a:spcAft>
                      </a:pPr>
                      <a:r>
                        <a:rPr lang="ro-RO" sz="1200">
                          <a:latin typeface="Times New Roman"/>
                          <a:ea typeface="Times New Roman"/>
                        </a:rPr>
                        <a:t> </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r>
              <a:tr h="1016124">
                <a:tc>
                  <a:txBody>
                    <a:bodyPr/>
                    <a:lstStyle/>
                    <a:p>
                      <a:pPr marL="0" marR="0">
                        <a:spcBef>
                          <a:spcPts val="0"/>
                        </a:spcBef>
                        <a:spcAft>
                          <a:spcPts val="0"/>
                        </a:spcAft>
                      </a:pPr>
                      <a:r>
                        <a:rPr lang="ro-RO" sz="1200" b="1">
                          <a:solidFill>
                            <a:srgbClr val="FFFFFF"/>
                          </a:solidFill>
                          <a:latin typeface="Times New Roman"/>
                          <a:ea typeface="Times New Roman"/>
                        </a:rPr>
                        <a:t>Trouble purulent</a:t>
                      </a:r>
                      <a:endParaRPr lang="en-US" sz="1000">
                        <a:latin typeface="Times New Roman"/>
                        <a:ea typeface="Times New Roman"/>
                      </a:endParaRPr>
                    </a:p>
                  </a:txBody>
                  <a:tcPr marL="21233" marR="21233" marT="19050" marB="19050">
                    <a:lnL>
                      <a:noFill/>
                    </a:lnL>
                    <a:lnR>
                      <a:noFill/>
                    </a:lnR>
                    <a:lnT>
                      <a:noFill/>
                    </a:lnT>
                    <a:lnB>
                      <a:noFill/>
                    </a:lnB>
                    <a:solidFill>
                      <a:srgbClr val="7180C4"/>
                    </a:solidFill>
                  </a:tcPr>
                </a:tc>
                <a:tc>
                  <a:txBody>
                    <a:bodyPr/>
                    <a:lstStyle/>
                    <a:p>
                      <a:pPr marL="0" marR="0" algn="ctr">
                        <a:spcBef>
                          <a:spcPts val="0"/>
                        </a:spcBef>
                        <a:spcAft>
                          <a:spcPts val="0"/>
                        </a:spcAft>
                      </a:pPr>
                      <a:r>
                        <a:rPr lang="ro-RO" sz="1200">
                          <a:latin typeface="Times New Roman"/>
                          <a:ea typeface="Times New Roman"/>
                        </a:rPr>
                        <a:t>&gt; 200 neutrophiles</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&gt; 1</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&lt; 0.5</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 (méningocoque, pneumocoque, Haemophilus…)</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Méningite bactérienne</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r>
              <a:tr h="533213">
                <a:tc>
                  <a:txBody>
                    <a:bodyPr/>
                    <a:lstStyle/>
                    <a:p>
                      <a:pPr marL="0" marR="0">
                        <a:spcBef>
                          <a:spcPts val="0"/>
                        </a:spcBef>
                        <a:spcAft>
                          <a:spcPts val="0"/>
                        </a:spcAft>
                      </a:pPr>
                      <a:r>
                        <a:rPr lang="ro-RO" sz="1200" b="1">
                          <a:solidFill>
                            <a:srgbClr val="FFFFFF"/>
                          </a:solidFill>
                          <a:latin typeface="Times New Roman"/>
                          <a:ea typeface="Times New Roman"/>
                        </a:rPr>
                        <a:t>Jaune /rouge</a:t>
                      </a:r>
                      <a:endParaRPr lang="en-US" sz="1000">
                        <a:latin typeface="Times New Roman"/>
                        <a:ea typeface="Times New Roman"/>
                      </a:endParaRPr>
                    </a:p>
                  </a:txBody>
                  <a:tcPr marL="21233" marR="21233" marT="19050" marB="19050">
                    <a:lnL>
                      <a:noFill/>
                    </a:lnL>
                    <a:lnR>
                      <a:noFill/>
                    </a:lnR>
                    <a:lnT>
                      <a:noFill/>
                    </a:lnT>
                    <a:lnB>
                      <a:noFill/>
                    </a:lnB>
                    <a:solidFill>
                      <a:srgbClr val="7180C4"/>
                    </a:solidFill>
                  </a:tcPr>
                </a:tc>
                <a:tc>
                  <a:txBody>
                    <a:bodyPr/>
                    <a:lstStyle/>
                    <a:p>
                      <a:pPr marL="0" marR="0" algn="ctr">
                        <a:spcBef>
                          <a:spcPts val="0"/>
                        </a:spcBef>
                        <a:spcAft>
                          <a:spcPts val="0"/>
                        </a:spcAft>
                      </a:pPr>
                      <a:r>
                        <a:rPr lang="ro-RO" sz="1200">
                          <a:latin typeface="Times New Roman"/>
                          <a:ea typeface="Times New Roman"/>
                        </a:rPr>
                        <a:t>Hématies nombreuses</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 </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&lt; 0.5</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a:latin typeface="Times New Roman"/>
                          <a:ea typeface="Times New Roman"/>
                        </a:rPr>
                        <a:t>bacille tuberculeux</a:t>
                      </a:r>
                      <a:endParaRPr lang="en-US" sz="1000">
                        <a:latin typeface="Times New Roman"/>
                        <a:ea typeface="Times New Roman"/>
                      </a:endParaRPr>
                    </a:p>
                  </a:txBody>
                  <a:tcPr marL="21233" marR="21233" marT="19050" marB="19050">
                    <a:lnL>
                      <a:noFill/>
                    </a:lnL>
                    <a:lnR>
                      <a:noFill/>
                    </a:lnR>
                    <a:lnT>
                      <a:noFill/>
                    </a:lnT>
                    <a:lnB>
                      <a:noFill/>
                    </a:lnB>
                    <a:solidFill>
                      <a:srgbClr val="DBE0F5"/>
                    </a:solidFill>
                  </a:tcPr>
                </a:tc>
                <a:tc>
                  <a:txBody>
                    <a:bodyPr/>
                    <a:lstStyle/>
                    <a:p>
                      <a:pPr marL="0" marR="0" algn="ctr">
                        <a:spcBef>
                          <a:spcPts val="0"/>
                        </a:spcBef>
                        <a:spcAft>
                          <a:spcPts val="0"/>
                        </a:spcAft>
                      </a:pPr>
                      <a:r>
                        <a:rPr lang="ro-RO" sz="1200" dirty="0">
                          <a:latin typeface="Times New Roman"/>
                          <a:ea typeface="Times New Roman"/>
                        </a:rPr>
                        <a:t>Tuberculose</a:t>
                      </a:r>
                      <a:endParaRPr lang="en-US" sz="1000" dirty="0">
                        <a:latin typeface="Times New Roman"/>
                        <a:ea typeface="Times New Roman"/>
                      </a:endParaRPr>
                    </a:p>
                  </a:txBody>
                  <a:tcPr marL="21233" marR="21233" marT="19050" marB="19050">
                    <a:lnL>
                      <a:noFill/>
                    </a:lnL>
                    <a:lnR>
                      <a:noFill/>
                    </a:lnR>
                    <a:lnT>
                      <a:noFill/>
                    </a:lnT>
                    <a:lnB>
                      <a:noFill/>
                    </a:lnB>
                    <a:solidFill>
                      <a:srgbClr val="DBE0F5"/>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3600" b="1" u="sng" dirty="0" smtClean="0"/>
              <a:t/>
            </a:r>
            <a:br>
              <a:rPr lang="en-US" sz="3600" b="1" u="sng" dirty="0" smtClean="0"/>
            </a:br>
            <a:r>
              <a:rPr lang="ro-RO" sz="3600" b="1" u="sng" dirty="0" smtClean="0"/>
              <a:t>Méningites bactériennes</a:t>
            </a:r>
            <a:r>
              <a:rPr lang="en-US" sz="3600" b="1" u="sng" dirty="0" smtClean="0"/>
              <a:t> </a:t>
            </a:r>
            <a:r>
              <a:rPr lang="ro-RO" sz="3600" b="1" u="sng" dirty="0" smtClean="0"/>
              <a:t>- Germes les plus fréquemment rencontrés</a:t>
            </a:r>
            <a:r>
              <a:rPr lang="en-US" dirty="0" smtClean="0"/>
              <a:t/>
            </a:r>
            <a:br>
              <a:rPr lang="en-US" dirty="0" smtClean="0"/>
            </a:br>
            <a:endParaRPr lang="en-US" dirty="0"/>
          </a:p>
        </p:txBody>
      </p:sp>
      <p:sp>
        <p:nvSpPr>
          <p:cNvPr id="5" name="Content Placeholder 4"/>
          <p:cNvSpPr>
            <a:spLocks noGrp="1"/>
          </p:cNvSpPr>
          <p:nvPr>
            <p:ph sz="quarter" idx="1"/>
          </p:nvPr>
        </p:nvSpPr>
        <p:spPr>
          <a:xfrm>
            <a:off x="152400" y="1524000"/>
            <a:ext cx="8613648" cy="5334000"/>
          </a:xfrm>
        </p:spPr>
        <p:txBody>
          <a:bodyPr numCol="2">
            <a:noAutofit/>
          </a:bodyPr>
          <a:lstStyle/>
          <a:p>
            <a:pPr>
              <a:buNone/>
            </a:pPr>
            <a:r>
              <a:rPr lang="ro-RO" sz="2000" b="1" u="sng" dirty="0" smtClean="0">
                <a:solidFill>
                  <a:srgbClr val="FF0000"/>
                </a:solidFill>
              </a:rPr>
              <a:t>Nouveau-né </a:t>
            </a:r>
            <a:r>
              <a:rPr lang="ro-RO" sz="2000" b="1" dirty="0" smtClean="0">
                <a:solidFill>
                  <a:srgbClr val="FF0000"/>
                </a:solidFill>
              </a:rPr>
              <a:t>: </a:t>
            </a:r>
            <a:endParaRPr lang="en-US" sz="2000" b="1" dirty="0" smtClean="0">
              <a:solidFill>
                <a:srgbClr val="FF0000"/>
              </a:solidFill>
            </a:endParaRPr>
          </a:p>
          <a:p>
            <a:pPr lvl="0">
              <a:buNone/>
            </a:pPr>
            <a:r>
              <a:rPr lang="ro-RO" sz="2000" dirty="0" smtClean="0"/>
              <a:t>Streptocoque B Streptocoque sp</a:t>
            </a:r>
            <a:endParaRPr lang="en-US" sz="2000" dirty="0" smtClean="0"/>
          </a:p>
          <a:p>
            <a:pPr lvl="0">
              <a:buNone/>
            </a:pPr>
            <a:r>
              <a:rPr lang="ro-RO" sz="2000" dirty="0" smtClean="0"/>
              <a:t>Listeria</a:t>
            </a:r>
            <a:endParaRPr lang="en-US" sz="2000" b="1" dirty="0" smtClean="0"/>
          </a:p>
          <a:p>
            <a:pPr lvl="0">
              <a:buNone/>
            </a:pPr>
            <a:r>
              <a:rPr lang="ro-RO" sz="2000" b="1" dirty="0" smtClean="0"/>
              <a:t>E coli Klebsielle</a:t>
            </a:r>
            <a:endParaRPr lang="en-US" sz="2000" b="1" dirty="0" smtClean="0"/>
          </a:p>
          <a:p>
            <a:pPr lvl="0">
              <a:buNone/>
            </a:pPr>
            <a:r>
              <a:rPr lang="ro-RO" sz="2000" b="1" dirty="0" smtClean="0"/>
              <a:t>Enterobacter</a:t>
            </a:r>
            <a:endParaRPr lang="en-US" sz="2000" b="1" dirty="0" smtClean="0"/>
          </a:p>
          <a:p>
            <a:pPr lvl="0">
              <a:buNone/>
            </a:pPr>
            <a:endParaRPr lang="en-US" sz="2000" b="1" u="sng" dirty="0" smtClean="0"/>
          </a:p>
          <a:p>
            <a:pPr lvl="0">
              <a:buNone/>
            </a:pPr>
            <a:r>
              <a:rPr lang="ro-RO" sz="2000" b="1" u="sng" dirty="0" smtClean="0">
                <a:solidFill>
                  <a:srgbClr val="FF0000"/>
                </a:solidFill>
              </a:rPr>
              <a:t>Enfant </a:t>
            </a:r>
            <a:r>
              <a:rPr lang="ro-RO" sz="2000" b="1" dirty="0" smtClean="0">
                <a:solidFill>
                  <a:srgbClr val="FF0000"/>
                </a:solidFill>
              </a:rPr>
              <a:t>: </a:t>
            </a:r>
            <a:endParaRPr lang="en-US" sz="2000" b="1" dirty="0" smtClean="0">
              <a:solidFill>
                <a:srgbClr val="FF0000"/>
              </a:solidFill>
            </a:endParaRPr>
          </a:p>
          <a:p>
            <a:pPr lvl="0">
              <a:buNone/>
            </a:pPr>
            <a:r>
              <a:rPr lang="ro-RO" sz="2000" b="1" dirty="0" smtClean="0"/>
              <a:t>Hémophilus </a:t>
            </a:r>
            <a:endParaRPr lang="en-US" sz="2000" b="1" dirty="0" smtClean="0"/>
          </a:p>
          <a:p>
            <a:pPr lvl="0">
              <a:buNone/>
            </a:pPr>
            <a:r>
              <a:rPr lang="ro-RO" sz="2000" b="1" dirty="0" smtClean="0"/>
              <a:t>Serratia</a:t>
            </a:r>
            <a:endParaRPr lang="en-US" sz="2000" b="1" dirty="0" smtClean="0"/>
          </a:p>
          <a:p>
            <a:pPr lvl="0">
              <a:buNone/>
            </a:pPr>
            <a:r>
              <a:rPr lang="ro-RO" sz="2000" b="1" dirty="0" smtClean="0"/>
              <a:t>Méningocoque </a:t>
            </a:r>
            <a:endParaRPr lang="en-US" sz="2000" b="1" dirty="0" smtClean="0"/>
          </a:p>
          <a:p>
            <a:pPr lvl="0">
              <a:buNone/>
            </a:pPr>
            <a:r>
              <a:rPr lang="ro-RO" sz="2000" b="1" dirty="0" smtClean="0"/>
              <a:t>Pseudomonas</a:t>
            </a:r>
            <a:endParaRPr lang="en-US" sz="2000" b="1" dirty="0" smtClean="0"/>
          </a:p>
          <a:p>
            <a:pPr lvl="0">
              <a:buNone/>
            </a:pPr>
            <a:r>
              <a:rPr lang="ro-RO" sz="2000" b="1" dirty="0" smtClean="0"/>
              <a:t>Pneumocoque</a:t>
            </a:r>
            <a:endParaRPr lang="en-US" sz="2000" b="1" dirty="0" smtClean="0"/>
          </a:p>
          <a:p>
            <a:pPr>
              <a:buNone/>
            </a:pPr>
            <a:endParaRPr lang="en-US" sz="2000" b="1" dirty="0" smtClean="0"/>
          </a:p>
          <a:p>
            <a:pPr>
              <a:buNone/>
            </a:pPr>
            <a:r>
              <a:rPr lang="ro-RO" sz="2000" b="1" dirty="0" smtClean="0">
                <a:solidFill>
                  <a:srgbClr val="FF0000"/>
                </a:solidFill>
              </a:rPr>
              <a:t>Traumatisme :</a:t>
            </a:r>
            <a:endParaRPr lang="en-US" sz="2000" b="1" dirty="0" smtClean="0">
              <a:solidFill>
                <a:srgbClr val="FF0000"/>
              </a:solidFill>
            </a:endParaRPr>
          </a:p>
          <a:p>
            <a:pPr>
              <a:buNone/>
            </a:pPr>
            <a:r>
              <a:rPr lang="ro-RO" sz="2000" dirty="0" smtClean="0"/>
              <a:t>Staphylocoque sp</a:t>
            </a:r>
            <a:endParaRPr lang="en-US" sz="2000" b="1" dirty="0" smtClean="0"/>
          </a:p>
          <a:p>
            <a:pPr>
              <a:buNone/>
            </a:pPr>
            <a:r>
              <a:rPr lang="ro-RO" sz="2000" b="1" u="sng" dirty="0" smtClean="0">
                <a:solidFill>
                  <a:srgbClr val="FF0000"/>
                </a:solidFill>
              </a:rPr>
              <a:t>Adulte</a:t>
            </a:r>
            <a:r>
              <a:rPr lang="ro-RO" sz="2000" b="1" dirty="0" smtClean="0">
                <a:solidFill>
                  <a:srgbClr val="FF0000"/>
                </a:solidFill>
              </a:rPr>
              <a:t> : </a:t>
            </a:r>
            <a:endParaRPr lang="en-US" sz="2000" b="1" dirty="0" smtClean="0">
              <a:solidFill>
                <a:srgbClr val="FF0000"/>
              </a:solidFill>
            </a:endParaRPr>
          </a:p>
          <a:p>
            <a:pPr lvl="0">
              <a:buNone/>
            </a:pPr>
            <a:r>
              <a:rPr lang="ro-RO" sz="2000" dirty="0" smtClean="0"/>
              <a:t>Pneumocoque</a:t>
            </a:r>
            <a:endParaRPr lang="en-US" sz="2000" dirty="0" smtClean="0"/>
          </a:p>
          <a:p>
            <a:pPr lvl="0">
              <a:buNone/>
            </a:pPr>
            <a:r>
              <a:rPr lang="ro-RO" sz="2000" dirty="0" smtClean="0"/>
              <a:t>Méningocoque</a:t>
            </a:r>
            <a:endParaRPr lang="en-US" sz="2000" dirty="0" smtClean="0"/>
          </a:p>
          <a:p>
            <a:pPr>
              <a:buNone/>
            </a:pPr>
            <a:endParaRPr lang="en-US" sz="2000" u="sng" dirty="0" smtClean="0"/>
          </a:p>
          <a:p>
            <a:pPr>
              <a:buNone/>
            </a:pPr>
            <a:r>
              <a:rPr lang="ro-RO" sz="2000" b="1" u="sng" dirty="0" smtClean="0">
                <a:solidFill>
                  <a:srgbClr val="FF0000"/>
                </a:solidFill>
              </a:rPr>
              <a:t>Vieillard : </a:t>
            </a:r>
            <a:endParaRPr lang="en-US" sz="2000" b="1" u="sng" dirty="0" smtClean="0">
              <a:solidFill>
                <a:srgbClr val="FF0000"/>
              </a:solidFill>
            </a:endParaRPr>
          </a:p>
          <a:p>
            <a:pPr lvl="0">
              <a:buNone/>
            </a:pPr>
            <a:r>
              <a:rPr lang="ro-RO" sz="2000" dirty="0" smtClean="0"/>
              <a:t>Listeria</a:t>
            </a:r>
            <a:endParaRPr lang="en-US" sz="2000" dirty="0" smtClean="0"/>
          </a:p>
          <a:p>
            <a:pPr lvl="0">
              <a:buNone/>
            </a:pPr>
            <a:r>
              <a:rPr lang="ro-RO" sz="2000" dirty="0" smtClean="0"/>
              <a:t>Pneumocoque</a:t>
            </a:r>
            <a:endParaRPr lang="en-US" sz="2000" dirty="0" smtClean="0"/>
          </a:p>
          <a:p>
            <a:pPr lvl="0">
              <a:buNone/>
            </a:pPr>
            <a:endParaRPr lang="en-US" sz="2000" dirty="0" smtClean="0"/>
          </a:p>
          <a:p>
            <a:pPr lvl="0">
              <a:buNone/>
            </a:pPr>
            <a:r>
              <a:rPr lang="ro-RO" sz="2000" b="1" u="sng" dirty="0" smtClean="0">
                <a:solidFill>
                  <a:srgbClr val="FF0000"/>
                </a:solidFill>
              </a:rPr>
              <a:t>Immunodépression</a:t>
            </a:r>
            <a:r>
              <a:rPr lang="ro-RO" sz="2000" b="1" dirty="0" smtClean="0">
                <a:solidFill>
                  <a:srgbClr val="FF0000"/>
                </a:solidFill>
              </a:rPr>
              <a:t> :</a:t>
            </a:r>
            <a:endParaRPr lang="en-US" sz="2000" b="1" dirty="0" smtClean="0">
              <a:solidFill>
                <a:srgbClr val="FF0000"/>
              </a:solidFill>
            </a:endParaRPr>
          </a:p>
          <a:p>
            <a:pPr>
              <a:buNone/>
            </a:pPr>
            <a:r>
              <a:rPr lang="ro-RO" sz="2000" dirty="0" smtClean="0"/>
              <a:t>Mycobactéries</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600200"/>
            <a:ext cx="7620000" cy="990600"/>
          </a:xfrm>
        </p:spPr>
        <p:txBody>
          <a:bodyPr>
            <a:normAutofit fontScale="90000"/>
          </a:bodyPr>
          <a:lstStyle/>
          <a:p>
            <a:pPr algn="ctr"/>
            <a:r>
              <a:rPr lang="en-US" sz="3100" b="1" u="sng" dirty="0" smtClean="0"/>
              <a:t/>
            </a:r>
            <a:br>
              <a:rPr lang="en-US" sz="3100" b="1" u="sng" dirty="0" smtClean="0"/>
            </a:br>
            <a:r>
              <a:rPr lang="en-US" sz="3100" b="1" u="sng" dirty="0" smtClean="0"/>
              <a:t/>
            </a:r>
            <a:br>
              <a:rPr lang="en-US" sz="3100" b="1" u="sng" dirty="0" smtClean="0"/>
            </a:br>
            <a:r>
              <a:rPr lang="en-US" sz="3100" b="1" u="sng" dirty="0" smtClean="0"/>
              <a:t/>
            </a:r>
            <a:br>
              <a:rPr lang="en-US" sz="3100" b="1" u="sng" dirty="0" smtClean="0"/>
            </a:br>
            <a:r>
              <a:rPr lang="en-US" dirty="0" smtClean="0"/>
              <a:t/>
            </a:r>
            <a:br>
              <a:rPr lang="en-US" dirty="0" smtClean="0"/>
            </a:br>
            <a:endParaRPr lang="en-US" dirty="0"/>
          </a:p>
        </p:txBody>
      </p:sp>
      <p:graphicFrame>
        <p:nvGraphicFramePr>
          <p:cNvPr id="7" name="Table 6"/>
          <p:cNvGraphicFramePr>
            <a:graphicFrameLocks noGrp="1"/>
          </p:cNvGraphicFramePr>
          <p:nvPr/>
        </p:nvGraphicFramePr>
        <p:xfrm>
          <a:off x="914401" y="1076716"/>
          <a:ext cx="6934200" cy="5542656"/>
        </p:xfrm>
        <a:graphic>
          <a:graphicData uri="http://schemas.openxmlformats.org/drawingml/2006/table">
            <a:tbl>
              <a:tblPr/>
              <a:tblGrid>
                <a:gridCol w="1264937"/>
                <a:gridCol w="1769928"/>
                <a:gridCol w="1518250"/>
                <a:gridCol w="2381085"/>
              </a:tblGrid>
              <a:tr h="426132">
                <a:tc>
                  <a:txBody>
                    <a:bodyPr/>
                    <a:lstStyle/>
                    <a:p>
                      <a:pPr marL="0" marR="0">
                        <a:spcBef>
                          <a:spcPts val="0"/>
                        </a:spcBef>
                        <a:spcAft>
                          <a:spcPts val="0"/>
                        </a:spcAft>
                      </a:pPr>
                      <a:r>
                        <a:rPr lang="ro-RO" sz="1400" b="1" dirty="0">
                          <a:latin typeface="Times New Roman"/>
                          <a:ea typeface="Times New Roman"/>
                        </a:rPr>
                        <a:t>Caractères </a:t>
                      </a:r>
                      <a:endParaRPr lang="en-US" sz="1400" b="1"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b="1" dirty="0">
                          <a:latin typeface="Times New Roman"/>
                          <a:ea typeface="Times New Roman"/>
                        </a:rPr>
                        <a:t>LCR normal</a:t>
                      </a:r>
                      <a:endParaRPr lang="en-US" sz="1400" b="1"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b="1" dirty="0">
                          <a:latin typeface="Times New Roman"/>
                          <a:ea typeface="Times New Roman"/>
                        </a:rPr>
                        <a:t>Méningite purulente</a:t>
                      </a:r>
                      <a:endParaRPr lang="en-US" sz="1400" b="1"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b="1" dirty="0">
                          <a:latin typeface="Times New Roman"/>
                          <a:ea typeface="Times New Roman"/>
                        </a:rPr>
                        <a:t>Méningite lymphocytaire</a:t>
                      </a:r>
                      <a:endParaRPr lang="en-US" sz="1400" b="1"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264">
                <a:tc>
                  <a:txBody>
                    <a:bodyPr/>
                    <a:lstStyle/>
                    <a:p>
                      <a:pPr marL="0" marR="0">
                        <a:spcBef>
                          <a:spcPts val="0"/>
                        </a:spcBef>
                        <a:spcAft>
                          <a:spcPts val="0"/>
                        </a:spcAft>
                      </a:pPr>
                      <a:r>
                        <a:rPr lang="ro-RO" sz="1400" dirty="0">
                          <a:latin typeface="Times New Roman"/>
                          <a:ea typeface="Times New Roman"/>
                        </a:rPr>
                        <a:t>Aspect</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Limpide</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Trouble, purulent </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ro-RO" sz="1400">
                          <a:latin typeface="Times New Roman"/>
                          <a:ea typeface="Times New Roman"/>
                        </a:rPr>
                        <a:t>Clair ou eau de roche légèrement trouble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98">
                <a:tc>
                  <a:txBody>
                    <a:bodyPr/>
                    <a:lstStyle/>
                    <a:p>
                      <a:pPr marL="0" marR="0">
                        <a:spcBef>
                          <a:spcPts val="0"/>
                        </a:spcBef>
                        <a:spcAft>
                          <a:spcPts val="0"/>
                        </a:spcAft>
                      </a:pPr>
                      <a:r>
                        <a:rPr lang="ro-RO" sz="1400">
                          <a:latin typeface="Times New Roman"/>
                          <a:ea typeface="Times New Roman"/>
                        </a:rPr>
                        <a:t>Cytologie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1-3 éléments/mm3</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1000 à 2000 éléments/mm3</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100 à 300</a:t>
                      </a:r>
                      <a:endParaRPr lang="en-US" sz="1400">
                        <a:latin typeface="Times New Roman"/>
                        <a:ea typeface="Times New Roman"/>
                      </a:endParaRPr>
                    </a:p>
                    <a:p>
                      <a:pPr marL="0" marR="0">
                        <a:spcBef>
                          <a:spcPts val="0"/>
                        </a:spcBef>
                        <a:spcAft>
                          <a:spcPts val="0"/>
                        </a:spcAft>
                      </a:pPr>
                      <a:r>
                        <a:rPr lang="ro-RO" sz="1400">
                          <a:latin typeface="Times New Roman"/>
                          <a:ea typeface="Times New Roman"/>
                        </a:rPr>
                        <a:t>éléments/mm3</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98">
                <a:tc>
                  <a:txBody>
                    <a:bodyPr/>
                    <a:lstStyle/>
                    <a:p>
                      <a:pPr marL="0" marR="0">
                        <a:spcBef>
                          <a:spcPts val="0"/>
                        </a:spcBef>
                        <a:spcAft>
                          <a:spcPts val="0"/>
                        </a:spcAft>
                      </a:pPr>
                      <a:r>
                        <a:rPr lang="ro-RO" sz="1400">
                          <a:latin typeface="Times New Roman"/>
                          <a:ea typeface="Times New Roman"/>
                        </a:rPr>
                        <a:t>Formule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Inutile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Prédominance de Poly-neutrophiles</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Prédominance de</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Lymphocytes</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98">
                <a:tc>
                  <a:txBody>
                    <a:bodyPr/>
                    <a:lstStyle/>
                    <a:p>
                      <a:pPr marL="0" marR="0">
                        <a:spcBef>
                          <a:spcPts val="0"/>
                        </a:spcBef>
                        <a:spcAft>
                          <a:spcPts val="0"/>
                        </a:spcAft>
                      </a:pPr>
                      <a:r>
                        <a:rPr lang="ro-RO" sz="1400">
                          <a:latin typeface="Times New Roman"/>
                          <a:ea typeface="Times New Roman"/>
                        </a:rPr>
                        <a:t>Glucose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smtClean="0">
                          <a:latin typeface="Times New Roman"/>
                          <a:ea typeface="Times New Roman"/>
                        </a:rPr>
                        <a:t>0.5 g/l</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Times New Roman"/>
                          <a:ea typeface="Times New Roman"/>
                        </a:rPr>
                        <a:t>&lt; </a:t>
                      </a:r>
                      <a:r>
                        <a:rPr lang="ro-RO" sz="1400" dirty="0" smtClean="0">
                          <a:latin typeface="Times New Roman"/>
                          <a:ea typeface="Times New Roman"/>
                        </a:rPr>
                        <a:t>0.5 g/l</a:t>
                      </a:r>
                      <a:endParaRPr lang="en-US" sz="1400" dirty="0" smtClean="0">
                        <a:latin typeface="Times New Roman"/>
                        <a:ea typeface="Times New Roman"/>
                      </a:endParaRPr>
                    </a:p>
                    <a:p>
                      <a:pPr marL="0" marR="0">
                        <a:spcBef>
                          <a:spcPts val="0"/>
                        </a:spcBef>
                        <a:spcAft>
                          <a:spcPts val="0"/>
                        </a:spcAft>
                      </a:pPr>
                      <a:r>
                        <a:rPr lang="ro-RO" sz="1400" dirty="0" smtClean="0">
                          <a:latin typeface="Times New Roman"/>
                          <a:ea typeface="Times New Roman"/>
                        </a:rPr>
                        <a:t>Abaissé </a:t>
                      </a:r>
                      <a:r>
                        <a:rPr lang="ro-RO" sz="1400" dirty="0">
                          <a:latin typeface="Times New Roman"/>
                          <a:ea typeface="Times New Roman"/>
                        </a:rPr>
                        <a:t>(bactéries)</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Normal (virus)</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66">
                <a:tc>
                  <a:txBody>
                    <a:bodyPr/>
                    <a:lstStyle/>
                    <a:p>
                      <a:pPr marL="0" marR="0">
                        <a:spcBef>
                          <a:spcPts val="0"/>
                        </a:spcBef>
                        <a:spcAft>
                          <a:spcPts val="0"/>
                        </a:spcAft>
                      </a:pPr>
                      <a:r>
                        <a:rPr lang="ro-RO" sz="1400">
                          <a:latin typeface="Times New Roman"/>
                          <a:ea typeface="Times New Roman"/>
                        </a:rPr>
                        <a:t>Protides</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0.2 à 0.5 g/l</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1 à 5 g/l</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1 à 2 g/l</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98">
                <a:tc>
                  <a:txBody>
                    <a:bodyPr/>
                    <a:lstStyle/>
                    <a:p>
                      <a:pPr marL="0" marR="0">
                        <a:spcBef>
                          <a:spcPts val="0"/>
                        </a:spcBef>
                        <a:spcAft>
                          <a:spcPts val="0"/>
                        </a:spcAft>
                      </a:pPr>
                      <a:r>
                        <a:rPr lang="ro-RO" sz="1400">
                          <a:latin typeface="Times New Roman"/>
                          <a:ea typeface="Times New Roman"/>
                        </a:rPr>
                        <a:t>Chlorures</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Times New Roman"/>
                          <a:ea typeface="Times New Roman"/>
                        </a:rPr>
                        <a:t>7</a:t>
                      </a:r>
                      <a:r>
                        <a:rPr lang="en-US" sz="1400" baseline="0" dirty="0" smtClean="0">
                          <a:latin typeface="Times New Roman"/>
                          <a:ea typeface="Times New Roman"/>
                        </a:rPr>
                        <a:t> – 7,5 </a:t>
                      </a:r>
                      <a:r>
                        <a:rPr lang="ro-RO" sz="1400" dirty="0" smtClean="0">
                          <a:latin typeface="Times New Roman"/>
                          <a:ea typeface="Times New Roman"/>
                        </a:rPr>
                        <a:t> g/l</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Normal</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Normal </a:t>
                      </a:r>
                      <a:r>
                        <a:rPr lang="en-US" sz="1400" dirty="0" err="1" smtClean="0">
                          <a:latin typeface="Times New Roman"/>
                          <a:ea typeface="Times New Roman"/>
                        </a:rPr>
                        <a:t>sauf</a:t>
                      </a:r>
                      <a:endParaRPr lang="en-US" sz="1400" dirty="0">
                        <a:latin typeface="Times New Roman"/>
                        <a:ea typeface="Times New Roman"/>
                      </a:endParaRPr>
                    </a:p>
                    <a:p>
                      <a:pPr marL="0" marR="0">
                        <a:spcBef>
                          <a:spcPts val="0"/>
                        </a:spcBef>
                        <a:spcAft>
                          <a:spcPts val="0"/>
                        </a:spcAft>
                      </a:pPr>
                      <a:r>
                        <a:rPr lang="ro-RO" sz="1400" dirty="0" smtClean="0">
                          <a:latin typeface="Times New Roman"/>
                          <a:ea typeface="Times New Roman"/>
                        </a:rPr>
                        <a:t>tuberculose </a:t>
                      </a:r>
                      <a:r>
                        <a:rPr lang="ro-RO" sz="1400" dirty="0">
                          <a:latin typeface="Times New Roman"/>
                          <a:ea typeface="Times New Roman"/>
                        </a:rPr>
                        <a:t>(&lt; </a:t>
                      </a:r>
                      <a:r>
                        <a:rPr lang="en-US" sz="1400" baseline="0" dirty="0" smtClean="0">
                          <a:latin typeface="Times New Roman"/>
                          <a:ea typeface="Times New Roman"/>
                        </a:rPr>
                        <a:t>7</a:t>
                      </a:r>
                      <a:r>
                        <a:rPr lang="ro-RO" sz="1400" dirty="0" smtClean="0">
                          <a:latin typeface="Times New Roman"/>
                          <a:ea typeface="Times New Roman"/>
                        </a:rPr>
                        <a:t> g/l</a:t>
                      </a:r>
                      <a:r>
                        <a:rPr lang="en-US" sz="1400" dirty="0" smtClean="0">
                          <a:latin typeface="Times New Roman"/>
                          <a:ea typeface="Times New Roman"/>
                        </a:rPr>
                        <a:t>)</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765">
                <a:tc>
                  <a:txBody>
                    <a:bodyPr/>
                    <a:lstStyle/>
                    <a:p>
                      <a:pPr marL="0" marR="0">
                        <a:spcBef>
                          <a:spcPts val="0"/>
                        </a:spcBef>
                        <a:spcAft>
                          <a:spcPts val="0"/>
                        </a:spcAft>
                      </a:pPr>
                      <a:r>
                        <a:rPr lang="ro-RO" sz="1400" dirty="0">
                          <a:latin typeface="Times New Roman"/>
                          <a:ea typeface="Times New Roman"/>
                        </a:rPr>
                        <a:t>Agents</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infectieux</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Absence</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a:latin typeface="Times New Roman"/>
                          <a:ea typeface="Times New Roman"/>
                        </a:rPr>
                        <a:t>Méningocoque Pneumocoque Streptocoque B</a:t>
                      </a:r>
                      <a:endParaRPr lang="en-US" sz="1400">
                        <a:latin typeface="Times New Roman"/>
                        <a:ea typeface="Times New Roman"/>
                      </a:endParaRPr>
                    </a:p>
                    <a:p>
                      <a:pPr marL="0" marR="0">
                        <a:spcBef>
                          <a:spcPts val="0"/>
                        </a:spcBef>
                        <a:spcAft>
                          <a:spcPts val="0"/>
                        </a:spcAft>
                      </a:pPr>
                      <a:r>
                        <a:rPr lang="ro-RO" sz="1400">
                          <a:latin typeface="Times New Roman"/>
                          <a:ea typeface="Times New Roman"/>
                        </a:rPr>
                        <a:t>Hémophilus Klebsielle</a:t>
                      </a:r>
                      <a:endParaRPr lang="en-US" sz="1400">
                        <a:latin typeface="Times New Roman"/>
                        <a:ea typeface="Times New Roman"/>
                      </a:endParaRPr>
                    </a:p>
                    <a:p>
                      <a:pPr marL="0" marR="0">
                        <a:spcBef>
                          <a:spcPts val="0"/>
                        </a:spcBef>
                        <a:spcAft>
                          <a:spcPts val="0"/>
                        </a:spcAft>
                      </a:pPr>
                      <a:r>
                        <a:rPr lang="ro-RO" sz="1400">
                          <a:latin typeface="Times New Roman"/>
                          <a:ea typeface="Times New Roman"/>
                        </a:rPr>
                        <a:t> E. coli</a:t>
                      </a:r>
                      <a:endParaRPr lang="en-US" sz="140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ro-RO" sz="1400" dirty="0">
                          <a:latin typeface="Times New Roman"/>
                          <a:ea typeface="Times New Roman"/>
                        </a:rPr>
                        <a:t>Virus</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Mycobactéries Brucelles Leptospires</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Tréponèmes</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Borrelia</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Rickettsies</a:t>
                      </a:r>
                      <a:endParaRPr lang="en-US" sz="1400" dirty="0">
                        <a:latin typeface="Times New Roman"/>
                        <a:ea typeface="Times New Roman"/>
                      </a:endParaRPr>
                    </a:p>
                    <a:p>
                      <a:pPr marL="0" marR="0">
                        <a:spcBef>
                          <a:spcPts val="0"/>
                        </a:spcBef>
                        <a:spcAft>
                          <a:spcPts val="0"/>
                        </a:spcAft>
                      </a:pPr>
                      <a:r>
                        <a:rPr lang="ro-RO" sz="1400" dirty="0">
                          <a:latin typeface="Times New Roman"/>
                          <a:ea typeface="Times New Roman"/>
                        </a:rPr>
                        <a:t>Mycoplasmes</a:t>
                      </a:r>
                      <a:endParaRPr lang="en-US" sz="1400" dirty="0">
                        <a:latin typeface="Times New Roman"/>
                        <a:ea typeface="Times New Roman"/>
                      </a:endParaRPr>
                    </a:p>
                  </a:txBody>
                  <a:tcPr marL="52527" marR="525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Rectangle 18"/>
          <p:cNvSpPr/>
          <p:nvPr/>
        </p:nvSpPr>
        <p:spPr>
          <a:xfrm>
            <a:off x="838200" y="152400"/>
            <a:ext cx="7086600" cy="646331"/>
          </a:xfrm>
          <a:prstGeom prst="rect">
            <a:avLst/>
          </a:prstGeom>
        </p:spPr>
        <p:txBody>
          <a:bodyPr wrap="square">
            <a:spAutoFit/>
          </a:bodyPr>
          <a:lstStyle/>
          <a:p>
            <a:r>
              <a:rPr lang="ro-RO" b="1" u="sng" dirty="0" smtClean="0"/>
              <a:t>Caractères biochimiques et examen cytobactériologique du LCR au cours des méningites infectieuses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smtClean="0"/>
              <a:t>Ponction lombaire </a:t>
            </a:r>
            <a:r>
              <a:rPr lang="ro-RO" u="sng" dirty="0" smtClean="0"/>
              <a:t>Autres paramètres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ro-RO" dirty="0" smtClean="0"/>
              <a:t>Les autres paramètres biochimiques éventuellement déterminés sur le LCR sont fonction du contexte clinique. Citons principalement :</a:t>
            </a:r>
            <a:endParaRPr lang="en-US" dirty="0" smtClean="0"/>
          </a:p>
          <a:p>
            <a:pPr>
              <a:buNone/>
            </a:pPr>
            <a:r>
              <a:rPr lang="ro-RO" dirty="0" smtClean="0"/>
              <a:t>- L'électrophorèse des protides</a:t>
            </a:r>
            <a:endParaRPr lang="en-US" dirty="0" smtClean="0"/>
          </a:p>
          <a:p>
            <a:pPr>
              <a:buNone/>
            </a:pPr>
            <a:r>
              <a:rPr lang="ro-RO" dirty="0" smtClean="0"/>
              <a:t>- Le dosage de l'albumine</a:t>
            </a:r>
            <a:endParaRPr lang="en-US" dirty="0" smtClean="0"/>
          </a:p>
          <a:p>
            <a:pPr>
              <a:buNone/>
            </a:pPr>
            <a:r>
              <a:rPr lang="ro-RO" dirty="0" smtClean="0"/>
              <a:t>- Le dosage des immunoglobulines :</a:t>
            </a:r>
            <a:endParaRPr lang="en-US" dirty="0" smtClean="0"/>
          </a:p>
          <a:p>
            <a:pPr>
              <a:buNone/>
            </a:pPr>
            <a:r>
              <a:rPr lang="ro-RO" dirty="0" smtClean="0"/>
              <a:t>. Soit dans le LCR</a:t>
            </a:r>
            <a:endParaRPr lang="en-US" dirty="0" smtClean="0"/>
          </a:p>
          <a:p>
            <a:pPr>
              <a:buNone/>
            </a:pPr>
            <a:r>
              <a:rPr lang="ro-RO" dirty="0" smtClean="0"/>
              <a:t>. Soit simultanément dans le LCR et dans le sérum du patient pour le calcul des différents index (se reporter aux procédures relatives à ces analyses)</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4000" b="1" dirty="0" smtClean="0"/>
              <a:t/>
            </a:r>
            <a:br>
              <a:rPr lang="fr-FR" sz="4000" b="1" dirty="0" smtClean="0"/>
            </a:br>
            <a:r>
              <a:rPr lang="fr-FR" sz="4000" b="1" dirty="0" smtClean="0"/>
              <a:t>Ponction </a:t>
            </a:r>
            <a:r>
              <a:rPr lang="fr-FR" sz="4000" b="1" dirty="0"/>
              <a:t>lombaire : exécution et analyse du L.C.R.</a:t>
            </a:r>
            <a:r>
              <a:rPr lang="en-US" dirty="0"/>
              <a:t/>
            </a:r>
            <a:br>
              <a:rPr lang="en-US" dirty="0"/>
            </a:b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fr-FR" b="1" dirty="0"/>
              <a:t>I. Rappel d'anatomie et de physiologie</a:t>
            </a:r>
            <a:endParaRPr lang="en-US" dirty="0"/>
          </a:p>
          <a:p>
            <a:pPr>
              <a:buNone/>
            </a:pPr>
            <a:r>
              <a:rPr lang="fr-FR" dirty="0"/>
              <a:t> </a:t>
            </a:r>
            <a:endParaRPr lang="en-US" dirty="0"/>
          </a:p>
          <a:p>
            <a:pPr>
              <a:buNone/>
            </a:pPr>
            <a:r>
              <a:rPr lang="fr-FR" dirty="0">
                <a:solidFill>
                  <a:srgbClr val="002060"/>
                </a:solidFill>
              </a:rPr>
              <a:t>Le LCR (liquide céphalorachidien) est un liquide clair, sécrété dans les ventricules cérébraux.  Il circule et passe dans les espaces méningés de la base du crâne où il est réabsorbé.  </a:t>
            </a:r>
            <a:r>
              <a:rPr lang="fr-FR" dirty="0"/>
              <a:t>Il circule également dans les espaces méningés situés autour de la moelle épinière, à l'intérieur du canal formé par l'empilement des vertèbres.  L'étui méningé qui contient le LCR descend jusqu'à la deuxième vertèbre sacrée (S2) alors que la moelle s'arrête à la deuxième lombaire (L2).  Il est ainsi possible de recueillir avec une aiguille le LCR entre L2 et S2, sans risque de toucher la moelle.  On pique le plus souvent entre L4 et L5, mais on peut très bien piquer également un espace en dessous ou un à deux espaces au-dessus.</a:t>
            </a:r>
            <a:endParaRPr lang="en-US" dirty="0"/>
          </a:p>
          <a:p>
            <a:pPr>
              <a:buNone/>
            </a:pPr>
            <a:r>
              <a:rPr lang="fr-FR" dirty="0"/>
              <a:t> </a:t>
            </a:r>
            <a:endParaRPr lang="en-US" dirty="0"/>
          </a:p>
          <a:p>
            <a:pPr>
              <a:buNone/>
            </a:pPr>
            <a:r>
              <a:rPr lang="fr-FR" dirty="0">
                <a:solidFill>
                  <a:srgbClr val="002060"/>
                </a:solidFill>
              </a:rPr>
              <a:t>Le LCR est au contact du cerveau et de la moelle épinière.  Sa composition est modifiée dans de nombreuses maladies neurologiques.  Ainsi au cours des méningites, le LCR subit des modifications biochimiques (glucose, albumine) et renferme des micro-organismes (bactéries, virus ou parasites).</a:t>
            </a:r>
            <a:endParaRPr lang="en-US" dirty="0">
              <a:solidFill>
                <a:srgbClr val="002060"/>
              </a:solidFill>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990600"/>
          </a:xfrm>
        </p:spPr>
        <p:txBody>
          <a:bodyPr>
            <a:normAutofit/>
          </a:bodyPr>
          <a:lstStyle/>
          <a:p>
            <a:r>
              <a:rPr lang="fr-FR" sz="4000" b="1" dirty="0" smtClean="0"/>
              <a:t>Ponction lombaire. </a:t>
            </a:r>
            <a:r>
              <a:rPr lang="en-US" sz="4000" b="1" dirty="0" err="1" smtClean="0"/>
              <a:t>Apport</a:t>
            </a:r>
            <a:r>
              <a:rPr lang="en-US" sz="4000" b="1" dirty="0" smtClean="0"/>
              <a:t> </a:t>
            </a:r>
            <a:r>
              <a:rPr lang="en-US" sz="4000" b="1" dirty="0" err="1" smtClean="0"/>
              <a:t>diagnostique</a:t>
            </a:r>
            <a:r>
              <a:rPr lang="en-US" sz="4000" b="1" dirty="0" smtClean="0"/>
              <a:t>.</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La </a:t>
            </a:r>
            <a:r>
              <a:rPr lang="en-US" dirty="0" err="1" smtClean="0"/>
              <a:t>ponction</a:t>
            </a:r>
            <a:r>
              <a:rPr lang="en-US" dirty="0" smtClean="0"/>
              <a:t> </a:t>
            </a:r>
            <a:r>
              <a:rPr lang="en-US" dirty="0" err="1" smtClean="0"/>
              <a:t>lombaire</a:t>
            </a:r>
            <a:r>
              <a:rPr lang="en-US" dirty="0" smtClean="0"/>
              <a:t> </a:t>
            </a:r>
            <a:r>
              <a:rPr lang="en-US" dirty="0" err="1" smtClean="0"/>
              <a:t>est</a:t>
            </a:r>
            <a:r>
              <a:rPr lang="en-US" dirty="0" smtClean="0"/>
              <a:t> </a:t>
            </a:r>
            <a:r>
              <a:rPr lang="en-US" dirty="0" err="1" smtClean="0"/>
              <a:t>pratiquée</a:t>
            </a:r>
            <a:r>
              <a:rPr lang="en-US" dirty="0" smtClean="0"/>
              <a:t> pour les raisons </a:t>
            </a:r>
            <a:r>
              <a:rPr lang="en-US" dirty="0" err="1" smtClean="0"/>
              <a:t>suivantes</a:t>
            </a:r>
            <a:r>
              <a:rPr lang="en-US" dirty="0" smtClean="0"/>
              <a:t> :</a:t>
            </a:r>
          </a:p>
          <a:p>
            <a:pPr>
              <a:buNone/>
            </a:pPr>
            <a:r>
              <a:rPr lang="en-US" b="1" dirty="0" smtClean="0"/>
              <a:t> </a:t>
            </a:r>
            <a:endParaRPr lang="en-US" dirty="0" smtClean="0"/>
          </a:p>
          <a:p>
            <a:pPr>
              <a:buNone/>
            </a:pPr>
            <a:r>
              <a:rPr lang="en-US" dirty="0" smtClean="0"/>
              <a:t>• </a:t>
            </a:r>
            <a:r>
              <a:rPr lang="en-US" b="1" dirty="0" err="1" smtClean="0"/>
              <a:t>Analyser</a:t>
            </a:r>
            <a:r>
              <a:rPr lang="en-US" b="1" dirty="0" smtClean="0"/>
              <a:t> le </a:t>
            </a:r>
            <a:r>
              <a:rPr lang="en-US" b="1" dirty="0" err="1" smtClean="0"/>
              <a:t>liquide</a:t>
            </a:r>
            <a:r>
              <a:rPr lang="en-US" b="1" dirty="0" smtClean="0"/>
              <a:t> </a:t>
            </a:r>
            <a:r>
              <a:rPr lang="en-US" b="1" dirty="0" err="1" smtClean="0"/>
              <a:t>céphalo-rachidien</a:t>
            </a:r>
            <a:r>
              <a:rPr lang="en-US" b="1" dirty="0" smtClean="0"/>
              <a:t> </a:t>
            </a:r>
            <a:r>
              <a:rPr lang="en-US" dirty="0" smtClean="0"/>
              <a:t>pour y </a:t>
            </a:r>
            <a:r>
              <a:rPr lang="en-US" dirty="0" err="1" smtClean="0"/>
              <a:t>déceler</a:t>
            </a:r>
            <a:r>
              <a:rPr lang="en-US" dirty="0" smtClean="0"/>
              <a:t> les traces </a:t>
            </a:r>
            <a:r>
              <a:rPr lang="en-US" dirty="0" err="1" smtClean="0"/>
              <a:t>d'une</a:t>
            </a:r>
            <a:r>
              <a:rPr lang="en-US" dirty="0" smtClean="0"/>
              <a:t> infection </a:t>
            </a:r>
            <a:r>
              <a:rPr lang="en-US" dirty="0" err="1" smtClean="0"/>
              <a:t>ou</a:t>
            </a:r>
            <a:r>
              <a:rPr lang="en-US" dirty="0" smtClean="0"/>
              <a:t> </a:t>
            </a:r>
            <a:r>
              <a:rPr lang="en-US" dirty="0" err="1" smtClean="0"/>
              <a:t>d'une</a:t>
            </a:r>
            <a:r>
              <a:rPr lang="en-US" dirty="0" smtClean="0"/>
              <a:t> </a:t>
            </a:r>
            <a:r>
              <a:rPr lang="en-US" dirty="0" err="1" smtClean="0"/>
              <a:t>maladie</a:t>
            </a:r>
            <a:r>
              <a:rPr lang="en-US" dirty="0" smtClean="0"/>
              <a:t>. Elle </a:t>
            </a:r>
            <a:r>
              <a:rPr lang="en-US" dirty="0" err="1" smtClean="0"/>
              <a:t>est</a:t>
            </a:r>
            <a:r>
              <a:rPr lang="en-US" dirty="0" smtClean="0"/>
              <a:t> utile au diagnostic de la </a:t>
            </a:r>
            <a:r>
              <a:rPr lang="en-US" dirty="0" err="1" smtClean="0"/>
              <a:t>méningite</a:t>
            </a:r>
            <a:r>
              <a:rPr lang="en-US" dirty="0" smtClean="0"/>
              <a:t> </a:t>
            </a:r>
            <a:r>
              <a:rPr lang="en-US" dirty="0" err="1" smtClean="0"/>
              <a:t>ou</a:t>
            </a:r>
            <a:r>
              <a:rPr lang="en-US" dirty="0" smtClean="0"/>
              <a:t> de </a:t>
            </a:r>
            <a:r>
              <a:rPr lang="en-US" dirty="0" err="1" smtClean="0"/>
              <a:t>l'hémorragie</a:t>
            </a:r>
            <a:r>
              <a:rPr lang="en-US" dirty="0" smtClean="0"/>
              <a:t> </a:t>
            </a:r>
            <a:r>
              <a:rPr lang="en-US" dirty="0" err="1" smtClean="0"/>
              <a:t>intracrânienne</a:t>
            </a:r>
            <a:r>
              <a:rPr lang="en-US" dirty="0" smtClean="0"/>
              <a:t> </a:t>
            </a:r>
            <a:r>
              <a:rPr lang="en-US" dirty="0" err="1" smtClean="0"/>
              <a:t>ou</a:t>
            </a:r>
            <a:r>
              <a:rPr lang="en-US" dirty="0" smtClean="0"/>
              <a:t> </a:t>
            </a:r>
            <a:r>
              <a:rPr lang="en-US" dirty="0" err="1" smtClean="0"/>
              <a:t>d’autres</a:t>
            </a:r>
            <a:r>
              <a:rPr lang="en-US" dirty="0" smtClean="0"/>
              <a:t> infections du </a:t>
            </a:r>
            <a:r>
              <a:rPr lang="en-US" dirty="0" err="1" smtClean="0"/>
              <a:t>système</a:t>
            </a:r>
            <a:r>
              <a:rPr lang="en-US" dirty="0" smtClean="0"/>
              <a:t> </a:t>
            </a:r>
            <a:r>
              <a:rPr lang="en-US" dirty="0" err="1" smtClean="0"/>
              <a:t>nerveux</a:t>
            </a:r>
            <a:r>
              <a:rPr lang="en-US" dirty="0" smtClean="0"/>
              <a:t> </a:t>
            </a:r>
            <a:r>
              <a:rPr lang="en-US" dirty="0" err="1" smtClean="0"/>
              <a:t>comme</a:t>
            </a:r>
            <a:r>
              <a:rPr lang="en-US" dirty="0" smtClean="0"/>
              <a:t> les </a:t>
            </a:r>
            <a:r>
              <a:rPr lang="en-US" dirty="0" err="1" smtClean="0"/>
              <a:t>méningo-encéphalites</a:t>
            </a:r>
            <a:r>
              <a:rPr lang="en-US" dirty="0" smtClean="0"/>
              <a:t> </a:t>
            </a:r>
            <a:r>
              <a:rPr lang="en-US" dirty="0" err="1" smtClean="0"/>
              <a:t>ou</a:t>
            </a:r>
            <a:r>
              <a:rPr lang="en-US" dirty="0" smtClean="0"/>
              <a:t> les </a:t>
            </a:r>
            <a:r>
              <a:rPr lang="en-US" dirty="0" err="1" smtClean="0"/>
              <a:t>abcès</a:t>
            </a:r>
            <a:r>
              <a:rPr lang="en-US" dirty="0" smtClean="0"/>
              <a:t> </a:t>
            </a:r>
            <a:r>
              <a:rPr lang="en-US" dirty="0" err="1" smtClean="0"/>
              <a:t>cérébraux</a:t>
            </a:r>
            <a:r>
              <a:rPr lang="en-US" dirty="0" smtClean="0"/>
              <a:t> </a:t>
            </a:r>
            <a:r>
              <a:rPr lang="en-US" dirty="0" err="1" smtClean="0"/>
              <a:t>ou</a:t>
            </a:r>
            <a:r>
              <a:rPr lang="en-US" dirty="0" smtClean="0"/>
              <a:t> encore les </a:t>
            </a:r>
            <a:r>
              <a:rPr lang="en-US" dirty="0" err="1" smtClean="0"/>
              <a:t>myélites</a:t>
            </a:r>
            <a:r>
              <a:rPr lang="en-US" dirty="0" smtClean="0"/>
              <a:t>.</a:t>
            </a:r>
          </a:p>
          <a:p>
            <a:pPr>
              <a:buNone/>
            </a:pPr>
            <a:r>
              <a:rPr lang="en-US" dirty="0" smtClean="0"/>
              <a:t>• </a:t>
            </a:r>
            <a:r>
              <a:rPr lang="en-US" dirty="0" err="1" smtClean="0"/>
              <a:t>Mesurer</a:t>
            </a:r>
            <a:r>
              <a:rPr lang="en-US" dirty="0" smtClean="0"/>
              <a:t> la </a:t>
            </a:r>
            <a:r>
              <a:rPr lang="en-US" b="1" dirty="0" err="1" smtClean="0"/>
              <a:t>pression</a:t>
            </a:r>
            <a:r>
              <a:rPr lang="en-US" b="1" dirty="0" smtClean="0"/>
              <a:t> </a:t>
            </a:r>
            <a:r>
              <a:rPr lang="en-US" dirty="0" smtClean="0"/>
              <a:t>du </a:t>
            </a:r>
            <a:r>
              <a:rPr lang="en-US" dirty="0" err="1" smtClean="0"/>
              <a:t>liquide</a:t>
            </a:r>
            <a:r>
              <a:rPr lang="en-US" dirty="0" smtClean="0"/>
              <a:t> </a:t>
            </a:r>
            <a:r>
              <a:rPr lang="en-US" dirty="0" err="1" smtClean="0"/>
              <a:t>céphalo-rachidien</a:t>
            </a:r>
            <a:r>
              <a:rPr lang="en-US" dirty="0" smtClean="0"/>
              <a:t> ;</a:t>
            </a:r>
          </a:p>
          <a:p>
            <a:pPr>
              <a:buNone/>
            </a:pPr>
            <a:r>
              <a:rPr lang="en-US" dirty="0" smtClean="0"/>
              <a:t>• </a:t>
            </a:r>
            <a:r>
              <a:rPr lang="en-US" dirty="0" err="1" smtClean="0"/>
              <a:t>Injecter</a:t>
            </a:r>
            <a:r>
              <a:rPr lang="en-US" dirty="0" smtClean="0"/>
              <a:t> des </a:t>
            </a:r>
            <a:r>
              <a:rPr lang="en-US" b="1" dirty="0" err="1" smtClean="0"/>
              <a:t>anesthésiques</a:t>
            </a:r>
            <a:r>
              <a:rPr lang="en-US" b="1" dirty="0" smtClean="0"/>
              <a:t> </a:t>
            </a:r>
            <a:r>
              <a:rPr lang="en-US" dirty="0" smtClean="0"/>
              <a:t>(pour le </a:t>
            </a:r>
            <a:r>
              <a:rPr lang="en-US" dirty="0" err="1" smtClean="0"/>
              <a:t>soulagement</a:t>
            </a:r>
            <a:r>
              <a:rPr lang="en-US" dirty="0" smtClean="0"/>
              <a:t> de la </a:t>
            </a:r>
            <a:r>
              <a:rPr lang="en-US" dirty="0" err="1" smtClean="0"/>
              <a:t>douleur</a:t>
            </a:r>
            <a:r>
              <a:rPr lang="en-US" dirty="0" smtClean="0"/>
              <a:t>) </a:t>
            </a:r>
            <a:r>
              <a:rPr lang="en-US" dirty="0" err="1" smtClean="0"/>
              <a:t>ou</a:t>
            </a:r>
            <a:r>
              <a:rPr lang="en-US" dirty="0" smtClean="0"/>
              <a:t> des </a:t>
            </a:r>
            <a:r>
              <a:rPr lang="en-US" b="1" dirty="0" err="1" smtClean="0"/>
              <a:t>médicaments</a:t>
            </a:r>
            <a:r>
              <a:rPr lang="en-US" b="1" dirty="0" smtClean="0"/>
              <a:t> </a:t>
            </a:r>
            <a:r>
              <a:rPr lang="en-US" dirty="0" smtClean="0"/>
              <a:t>(</a:t>
            </a:r>
            <a:r>
              <a:rPr lang="en-US" dirty="0" err="1" smtClean="0"/>
              <a:t>rachianesthésie</a:t>
            </a:r>
            <a:r>
              <a:rPr lang="en-US" dirty="0" smtClean="0"/>
              <a:t>, </a:t>
            </a:r>
            <a:r>
              <a:rPr lang="en-US" dirty="0" err="1" smtClean="0"/>
              <a:t>différente</a:t>
            </a:r>
            <a:r>
              <a:rPr lang="en-US" dirty="0" smtClean="0"/>
              <a:t> de </a:t>
            </a:r>
            <a:r>
              <a:rPr lang="en-US" dirty="0" err="1" smtClean="0"/>
              <a:t>l'anesthésie</a:t>
            </a:r>
            <a:r>
              <a:rPr lang="en-US" dirty="0" smtClean="0"/>
              <a:t> </a:t>
            </a:r>
            <a:r>
              <a:rPr lang="en-US" dirty="0" err="1" smtClean="0"/>
              <a:t>péridurale</a:t>
            </a:r>
            <a:r>
              <a:rPr lang="en-US" dirty="0" smtClean="0"/>
              <a:t>) ;</a:t>
            </a:r>
          </a:p>
          <a:p>
            <a:pPr>
              <a:buNone/>
            </a:pPr>
            <a:r>
              <a:rPr lang="en-US" dirty="0" smtClean="0"/>
              <a:t>• </a:t>
            </a:r>
            <a:r>
              <a:rPr lang="en-US" dirty="0" err="1" smtClean="0"/>
              <a:t>Injecter</a:t>
            </a:r>
            <a:r>
              <a:rPr lang="en-US" dirty="0" smtClean="0"/>
              <a:t> un </a:t>
            </a:r>
            <a:r>
              <a:rPr lang="en-US" b="1" dirty="0" err="1" smtClean="0"/>
              <a:t>produit</a:t>
            </a:r>
            <a:r>
              <a:rPr lang="en-US" b="1" dirty="0" smtClean="0"/>
              <a:t> radio-opaque </a:t>
            </a:r>
            <a:r>
              <a:rPr lang="en-US" dirty="0" smtClean="0"/>
              <a:t>(</a:t>
            </a:r>
            <a:r>
              <a:rPr lang="en-US" dirty="0" err="1" smtClean="0"/>
              <a:t>apparaissent</a:t>
            </a:r>
            <a:r>
              <a:rPr lang="en-US" dirty="0" smtClean="0"/>
              <a:t> </a:t>
            </a:r>
            <a:r>
              <a:rPr lang="en-US" dirty="0" err="1" smtClean="0"/>
              <a:t>blanc</a:t>
            </a:r>
            <a:r>
              <a:rPr lang="en-US" dirty="0" smtClean="0"/>
              <a:t> </a:t>
            </a:r>
            <a:r>
              <a:rPr lang="en-US" dirty="0" err="1" smtClean="0"/>
              <a:t>sur</a:t>
            </a:r>
            <a:r>
              <a:rPr lang="en-US" dirty="0" smtClean="0"/>
              <a:t> </a:t>
            </a:r>
            <a:r>
              <a:rPr lang="en-US" dirty="0" err="1" smtClean="0"/>
              <a:t>une</a:t>
            </a:r>
            <a:r>
              <a:rPr lang="en-US" dirty="0" smtClean="0"/>
              <a:t> </a:t>
            </a:r>
            <a:r>
              <a:rPr lang="en-US" dirty="0" err="1" smtClean="0"/>
              <a:t>radiographie</a:t>
            </a:r>
            <a:r>
              <a:rPr lang="en-US" dirty="0" smtClean="0"/>
              <a:t>) </a:t>
            </a:r>
            <a:r>
              <a:rPr lang="en-US" dirty="0" err="1" smtClean="0"/>
              <a:t>dans</a:t>
            </a:r>
            <a:r>
              <a:rPr lang="en-US" dirty="0" smtClean="0"/>
              <a:t> la </a:t>
            </a:r>
            <a:r>
              <a:rPr lang="en-US" dirty="0" err="1" smtClean="0"/>
              <a:t>moelle</a:t>
            </a:r>
            <a:r>
              <a:rPr lang="en-US" dirty="0" smtClean="0"/>
              <a:t> </a:t>
            </a:r>
            <a:r>
              <a:rPr lang="en-US" dirty="0" err="1" smtClean="0"/>
              <a:t>épinière</a:t>
            </a:r>
            <a:r>
              <a:rPr lang="en-US" dirty="0" smtClean="0"/>
              <a:t> </a:t>
            </a:r>
            <a:r>
              <a:rPr lang="en-US" dirty="0" err="1" smtClean="0"/>
              <a:t>avant</a:t>
            </a:r>
            <a:r>
              <a:rPr lang="en-US" dirty="0" smtClean="0"/>
              <a:t> </a:t>
            </a:r>
            <a:r>
              <a:rPr lang="en-US" dirty="0" err="1" smtClean="0"/>
              <a:t>une</a:t>
            </a:r>
            <a:r>
              <a:rPr lang="en-US" dirty="0" smtClean="0"/>
              <a:t> </a:t>
            </a:r>
            <a:r>
              <a:rPr lang="en-US" dirty="0" err="1" smtClean="0"/>
              <a:t>radiographie</a:t>
            </a:r>
            <a:r>
              <a:rPr lang="en-US" dirty="0" smtClean="0"/>
              <a:t>, et </a:t>
            </a:r>
            <a:r>
              <a:rPr lang="en-US" dirty="0" err="1" smtClean="0"/>
              <a:t>généralement</a:t>
            </a:r>
            <a:r>
              <a:rPr lang="en-US" dirty="0" smtClean="0"/>
              <a:t> </a:t>
            </a:r>
            <a:r>
              <a:rPr lang="en-US" dirty="0" err="1" smtClean="0"/>
              <a:t>avant</a:t>
            </a:r>
            <a:r>
              <a:rPr lang="en-US" dirty="0" smtClean="0"/>
              <a:t> un </a:t>
            </a:r>
            <a:r>
              <a:rPr lang="en-US" dirty="0" err="1" smtClean="0"/>
              <a:t>myélographie</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smtClean="0"/>
              <a:t>Ponction lombaire. Indications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fr-FR" dirty="0" smtClean="0"/>
              <a:t>Syndrome méningé</a:t>
            </a:r>
            <a:endParaRPr lang="en-US" dirty="0" smtClean="0"/>
          </a:p>
          <a:p>
            <a:pPr lvl="0"/>
            <a:r>
              <a:rPr lang="fr-FR" dirty="0" smtClean="0"/>
              <a:t>Comas, surtout fébriles, tableaux cliniques évoquant une maladie du sommeil ou une hémorragie méningée.</a:t>
            </a:r>
            <a:endParaRPr lang="en-US" dirty="0" smtClean="0"/>
          </a:p>
          <a:p>
            <a:r>
              <a:rPr lang="fr-FR" b="1" i="1" dirty="0" smtClean="0"/>
              <a:t>Tout syndrome méningé nécessite une ponction lombaire !!!</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smtClean="0"/>
              <a:t>Ponction lombaire. Contre-indications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fr-FR" dirty="0" smtClean="0"/>
              <a:t>Il faut bien savoir les reconnaître.</a:t>
            </a:r>
            <a:endParaRPr lang="en-US" dirty="0" smtClean="0"/>
          </a:p>
          <a:p>
            <a:pPr>
              <a:buNone/>
            </a:pPr>
            <a:r>
              <a:rPr lang="fr-FR" dirty="0" smtClean="0"/>
              <a:t> </a:t>
            </a:r>
            <a:endParaRPr lang="en-US" dirty="0" smtClean="0"/>
          </a:p>
          <a:p>
            <a:r>
              <a:rPr lang="fr-FR" dirty="0" smtClean="0">
                <a:solidFill>
                  <a:srgbClr val="002060"/>
                </a:solidFill>
              </a:rPr>
              <a:t>L'hypertension intra-crânienne </a:t>
            </a:r>
            <a:r>
              <a:rPr lang="fr-FR" dirty="0" smtClean="0"/>
              <a:t>: elle est marquée comme la méningite par des maux de tête et des vomissements, mais elle est souvent non fébrile et apparue progressivement.  Le fond d'oeil, fait autant que possible avant toute ponction lombaire (PL) chez l'adulte, permet d'en faire le diagnostic car il montre un oedème de la pupille.</a:t>
            </a:r>
            <a:endParaRPr lang="en-US" dirty="0" smtClean="0"/>
          </a:p>
          <a:p>
            <a:pPr>
              <a:buNone/>
            </a:pPr>
            <a:r>
              <a:rPr lang="fr-FR" dirty="0" smtClean="0"/>
              <a:t> </a:t>
            </a:r>
            <a:endParaRPr lang="en-US" dirty="0" smtClean="0"/>
          </a:p>
          <a:p>
            <a:r>
              <a:rPr lang="fr-FR" dirty="0" smtClean="0"/>
              <a:t>Si l'on suspecte un mal de Pott (</a:t>
            </a:r>
            <a:r>
              <a:rPr lang="fr-FR" dirty="0" smtClean="0">
                <a:solidFill>
                  <a:srgbClr val="002060"/>
                </a:solidFill>
              </a:rPr>
              <a:t>tuberculose vertébrale</a:t>
            </a:r>
            <a:r>
              <a:rPr lang="fr-FR" dirty="0" smtClean="0"/>
              <a:t>), on ne doit pas faire une PL, car l'aiguille risque d'entraîner des bacilles dans les méninges.</a:t>
            </a:r>
            <a:endParaRPr lang="en-US" dirty="0" smtClean="0"/>
          </a:p>
          <a:p>
            <a:endParaRPr lang="en-US" dirty="0" smtClean="0"/>
          </a:p>
          <a:p>
            <a:r>
              <a:rPr lang="fr-FR" dirty="0" smtClean="0"/>
              <a:t>L'existence d'un syndrome hémorragique (saignements diffus) contre-indique également la PL qui pourrait provoquer une </a:t>
            </a:r>
            <a:r>
              <a:rPr lang="fr-FR" dirty="0" smtClean="0">
                <a:solidFill>
                  <a:srgbClr val="002060"/>
                </a:solidFill>
              </a:rPr>
              <a:t>hémorragie méningée.</a:t>
            </a:r>
            <a:endParaRPr lang="en-US" dirty="0" smtClean="0">
              <a:solidFill>
                <a:srgbClr val="002060"/>
              </a:solidFill>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smtClean="0"/>
              <a:t>Ponction lombaire. Technique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0000" lnSpcReduction="20000"/>
          </a:bodyPr>
          <a:lstStyle/>
          <a:p>
            <a:pPr lvl="0">
              <a:buNone/>
            </a:pPr>
            <a:r>
              <a:rPr lang="fr-FR" dirty="0" smtClean="0"/>
              <a:t>Il faut être au moins </a:t>
            </a:r>
            <a:r>
              <a:rPr lang="fr-FR" b="1" dirty="0" smtClean="0"/>
              <a:t>deux, </a:t>
            </a:r>
            <a:r>
              <a:rPr lang="fr-FR" dirty="0" smtClean="0"/>
              <a:t>l'aide maintenant le patient en bonne position.</a:t>
            </a:r>
            <a:endParaRPr lang="en-US" dirty="0" smtClean="0"/>
          </a:p>
          <a:p>
            <a:pPr>
              <a:buNone/>
            </a:pPr>
            <a:r>
              <a:rPr lang="fr-FR" dirty="0" smtClean="0"/>
              <a:t> </a:t>
            </a:r>
            <a:endParaRPr lang="en-US" dirty="0" smtClean="0"/>
          </a:p>
          <a:p>
            <a:pPr lvl="0">
              <a:buNone/>
            </a:pPr>
            <a:r>
              <a:rPr lang="fr-FR" dirty="0" smtClean="0">
                <a:solidFill>
                  <a:srgbClr val="002060"/>
                </a:solidFill>
              </a:rPr>
              <a:t>Le </a:t>
            </a:r>
            <a:r>
              <a:rPr lang="fr-FR" b="1" dirty="0" smtClean="0">
                <a:solidFill>
                  <a:srgbClr val="002060"/>
                </a:solidFill>
              </a:rPr>
              <a:t>matériel </a:t>
            </a:r>
            <a:r>
              <a:rPr lang="fr-FR" dirty="0" smtClean="0">
                <a:solidFill>
                  <a:srgbClr val="002060"/>
                </a:solidFill>
              </a:rPr>
              <a:t>doit être parfaitement stérile</a:t>
            </a:r>
            <a:r>
              <a:rPr lang="fr-FR" dirty="0" smtClean="0"/>
              <a:t>, si possible à usage unique ; on utilise en général des </a:t>
            </a:r>
            <a:r>
              <a:rPr lang="fr-FR" b="1" dirty="0" smtClean="0"/>
              <a:t>aiguilles spéciales, à </a:t>
            </a:r>
            <a:r>
              <a:rPr lang="fr-FR" dirty="0" smtClean="0"/>
              <a:t>biseau court et à mandrin.  Si elles ne sont pas à usage unique, elles doivent être soigneusement stérilisées après nettoyage, entre chaque usage.  Si l'on ne possède pas ces aiguilles, on peut à la rigueur utiliser une aiguille à injection intramusculaire de gros calibre et à biseau court.</a:t>
            </a:r>
            <a:endParaRPr lang="en-US" dirty="0" smtClean="0"/>
          </a:p>
          <a:p>
            <a:pPr>
              <a:buNone/>
            </a:pPr>
            <a:r>
              <a:rPr lang="fr-FR" dirty="0" smtClean="0"/>
              <a:t> </a:t>
            </a:r>
            <a:endParaRPr lang="en-US" dirty="0" smtClean="0"/>
          </a:p>
          <a:p>
            <a:pPr lvl="0">
              <a:buNone/>
            </a:pPr>
            <a:r>
              <a:rPr lang="fr-FR" b="1" dirty="0" smtClean="0"/>
              <a:t>Asepsie : </a:t>
            </a:r>
            <a:r>
              <a:rPr lang="fr-FR" dirty="0" smtClean="0"/>
              <a:t>avant de piquer, il faut se laver les mains à l'eau et au savon en se brossant les ongles, et se désinfecter à l'alcool à 90° et ensuite mettre des gants.  On badigeonne la peau du malade à l'alcool iodé largement autour du point de ponction, afin d'éviter tout risque d'infection due à la PL.  Les doigts de l'opérateur sont également désinfectés à l'alcool iodé.</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28600"/>
            <a:ext cx="8229600" cy="762000"/>
          </a:xfrm>
        </p:spPr>
        <p:txBody>
          <a:bodyPr/>
          <a:lstStyle/>
          <a:p>
            <a:r>
              <a:rPr lang="fr-FR" b="1" dirty="0" smtClean="0"/>
              <a:t>Ponction lombaire. Technique</a:t>
            </a:r>
            <a:endParaRPr lang="en-US" dirty="0"/>
          </a:p>
        </p:txBody>
      </p:sp>
      <p:sp>
        <p:nvSpPr>
          <p:cNvPr id="3" name="Content Placeholder 2"/>
          <p:cNvSpPr>
            <a:spLocks noGrp="1"/>
          </p:cNvSpPr>
          <p:nvPr>
            <p:ph sz="quarter" idx="4294967295"/>
          </p:nvPr>
        </p:nvSpPr>
        <p:spPr>
          <a:xfrm>
            <a:off x="0" y="990600"/>
            <a:ext cx="6858000" cy="5867400"/>
          </a:xfrm>
        </p:spPr>
        <p:txBody>
          <a:bodyPr>
            <a:noAutofit/>
          </a:bodyPr>
          <a:lstStyle/>
          <a:p>
            <a:pPr lvl="0">
              <a:buNone/>
            </a:pPr>
            <a:r>
              <a:rPr lang="fr-FR" sz="1100" b="1" dirty="0" smtClean="0"/>
              <a:t>Position : </a:t>
            </a:r>
            <a:r>
              <a:rPr lang="fr-FR" sz="1100" dirty="0" smtClean="0"/>
              <a:t>le patient, de préférence à jeun, doit présenter un dos le plus rond possible afin que l'on n'ait aucune peine à passer l'aiguille entre deux épineuses.  Il est installé : </a:t>
            </a:r>
            <a:endParaRPr lang="en-US" sz="1100" dirty="0" smtClean="0"/>
          </a:p>
          <a:p>
            <a:pPr>
              <a:buNone/>
            </a:pPr>
            <a:r>
              <a:rPr lang="fr-FR" sz="1100" dirty="0" smtClean="0"/>
              <a:t>- soit assis, courbé en avant (en s'enroulant par exemple autour d'un oreiller comme sur la figure), les jambes pendantes, </a:t>
            </a:r>
            <a:endParaRPr lang="en-US" sz="1100" dirty="0" smtClean="0"/>
          </a:p>
          <a:p>
            <a:pPr>
              <a:buNone/>
            </a:pPr>
            <a:r>
              <a:rPr lang="fr-FR" sz="1100" dirty="0" smtClean="0"/>
              <a:t>- soit couché sur le côté, cuisses bien fléchies sur l'abdomen et tête fléchie.</a:t>
            </a:r>
            <a:endParaRPr lang="en-US" sz="1100" dirty="0" smtClean="0"/>
          </a:p>
          <a:p>
            <a:pPr>
              <a:buNone/>
            </a:pPr>
            <a:r>
              <a:rPr lang="fr-FR" sz="1100" dirty="0" smtClean="0"/>
              <a:t>Cette dernière position est préférée chez un malade en mauvais état général, ou si l'on n'a pas les moyens de s'assurer que le fond d'oeil est normal.</a:t>
            </a:r>
            <a:endParaRPr lang="en-US" sz="1100" dirty="0" smtClean="0"/>
          </a:p>
          <a:p>
            <a:pPr>
              <a:buNone/>
            </a:pPr>
            <a:r>
              <a:rPr lang="fr-FR" sz="1100" dirty="0" smtClean="0"/>
              <a:t>Quelle que soit la position choisie, l'aide maintient fermement le patient dans celle-ci afin d'éviter toute blessure intempestive due à un mouvement de recul.</a:t>
            </a:r>
            <a:endParaRPr lang="en-US" sz="1100" dirty="0" smtClean="0"/>
          </a:p>
          <a:p>
            <a:pPr lvl="0">
              <a:buNone/>
            </a:pPr>
            <a:r>
              <a:rPr lang="fr-FR" sz="1100" b="1" dirty="0" smtClean="0"/>
              <a:t>Repères : </a:t>
            </a:r>
            <a:r>
              <a:rPr lang="fr-FR" sz="1100" dirty="0" smtClean="0">
                <a:solidFill>
                  <a:srgbClr val="002060"/>
                </a:solidFill>
              </a:rPr>
              <a:t>l'espace inter-épineux L4-L5 se </a:t>
            </a:r>
            <a:r>
              <a:rPr lang="fr-FR" sz="1100" dirty="0" smtClean="0"/>
              <a:t>repère en traçant une ligne horizontale entre les deux crêtes iliaques.</a:t>
            </a:r>
          </a:p>
          <a:p>
            <a:pPr>
              <a:buNone/>
            </a:pPr>
            <a:r>
              <a:rPr lang="fr-FR" sz="1100" b="1" dirty="0" smtClean="0"/>
              <a:t>Mise en place de l'aiguille : </a:t>
            </a:r>
            <a:r>
              <a:rPr lang="fr-FR" sz="1100" dirty="0" smtClean="0"/>
              <a:t>après avoir vérifié que le mandrin coulisse bien, on repère l'espace avec le doigt désinfecté à l'alcool et l'on enfonce l'aiguille entre les deux épineuses allant un peu vers le haut, mais en restant sur la ligne médiane</a:t>
            </a:r>
            <a:r>
              <a:rPr lang="fr-FR" sz="1100" dirty="0" smtClean="0">
                <a:solidFill>
                  <a:srgbClr val="002060"/>
                </a:solidFill>
              </a:rPr>
              <a:t>.  On traverse ainsi la peau, le tissu sous-cutané, le ligament interépineux et le ligament jaune qui présente une certaine résistance.  On s'arrête juste après avoir vaincu cette résistance</a:t>
            </a:r>
            <a:r>
              <a:rPr lang="fr-FR" sz="1100" dirty="0" smtClean="0"/>
              <a:t> : l'extrémité de l'aiguille est dans l'espace sous-arachnoïdien.</a:t>
            </a:r>
          </a:p>
          <a:p>
            <a:pPr lvl="0">
              <a:buNone/>
            </a:pPr>
            <a:r>
              <a:rPr lang="fr-FR" sz="1100" b="1" dirty="0" smtClean="0"/>
              <a:t>Recueil du LCR : </a:t>
            </a:r>
            <a:r>
              <a:rPr lang="fr-FR" sz="1100" dirty="0" smtClean="0"/>
              <a:t>il se fait dans des tubes stériles.</a:t>
            </a:r>
            <a:endParaRPr lang="en-US" sz="1100" dirty="0" smtClean="0"/>
          </a:p>
          <a:p>
            <a:r>
              <a:rPr lang="fr-FR" sz="1100" dirty="0" smtClean="0"/>
              <a:t>On retire alors le mandrin.  Le LCR coule en gouttes rapprochées.  En cas de méningites, il est souvent hypertendu et coule en jet.  Si rien ne vient on peut retirer très doucement l'aiguille en la tournant un peu.  On peut aussi, si l'on pense ne pas être assez loin, enfoncer plus, après avoir remis le mandrin.</a:t>
            </a:r>
            <a:endParaRPr lang="en-US" sz="1100" dirty="0" smtClean="0"/>
          </a:p>
          <a:p>
            <a:r>
              <a:rPr lang="fr-FR" sz="1100" dirty="0" smtClean="0"/>
              <a:t>On peut augmenter la pression du LCR (et donc le débit) en appuyant sur le ventre du patient ou en lui comprimant les jugulaires.</a:t>
            </a:r>
            <a:endParaRPr lang="en-US" sz="1100" dirty="0" smtClean="0"/>
          </a:p>
          <a:p>
            <a:r>
              <a:rPr lang="fr-FR" sz="1100" dirty="0" smtClean="0"/>
              <a:t>Il ne faut en aucune façon aspirer à la seringue.</a:t>
            </a:r>
            <a:endParaRPr lang="en-US" sz="1100" dirty="0" smtClean="0"/>
          </a:p>
          <a:p>
            <a:r>
              <a:rPr lang="fr-FR" sz="1100" dirty="0" smtClean="0"/>
              <a:t>Le liquide est recueilli dans deux tubes.  On prend environ 5 cc pour un adulte, 3 cc chez un enfant (deux fois quinze gouttes).</a:t>
            </a:r>
            <a:endParaRPr lang="en-US" sz="1100" dirty="0" smtClean="0"/>
          </a:p>
          <a:p>
            <a:r>
              <a:rPr lang="fr-FR" sz="1100" dirty="0" smtClean="0"/>
              <a:t>Le prélèvement fait, on remet le mandrin et on retire l'aiguille rapidement, puis on frotte vigoureusement le point de ponction avec un coton alcoolisé pour éviter que le LCR continue de s'écouler.  Puis on met un petit pansement stérile.  Le malade doit ensuite rester couché sur le dos, à plat strictement, pendant plusieurs heures (au moins quatre heures). </a:t>
            </a:r>
          </a:p>
        </p:txBody>
      </p:sp>
      <p:pic>
        <p:nvPicPr>
          <p:cNvPr id="5" name="Picture 2" descr="i953_1"/>
          <p:cNvPicPr>
            <a:picLocks noGrp="1" noChangeAspect="1" noChangeArrowheads="1"/>
          </p:cNvPicPr>
          <p:nvPr>
            <p:ph sz="quarter" idx="4294967295"/>
          </p:nvPr>
        </p:nvPicPr>
        <p:blipFill>
          <a:blip r:embed="rId2"/>
          <a:srcRect/>
          <a:stretch>
            <a:fillRect/>
          </a:stretch>
        </p:blipFill>
        <p:spPr bwMode="auto">
          <a:xfrm>
            <a:off x="6869113" y="1600200"/>
            <a:ext cx="2274887" cy="4956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b="1" dirty="0" smtClean="0"/>
              <a:t>Ponction lombaire. Technique</a:t>
            </a:r>
            <a:endParaRPr lang="en-US" dirty="0"/>
          </a:p>
        </p:txBody>
      </p:sp>
      <p:sp>
        <p:nvSpPr>
          <p:cNvPr id="5" name="Content Placeholder 4"/>
          <p:cNvSpPr>
            <a:spLocks noGrp="1"/>
          </p:cNvSpPr>
          <p:nvPr>
            <p:ph sz="quarter" idx="1"/>
          </p:nvPr>
        </p:nvSpPr>
        <p:spPr>
          <a:xfrm>
            <a:off x="152400" y="1066800"/>
            <a:ext cx="6324600" cy="5791199"/>
          </a:xfrm>
        </p:spPr>
        <p:txBody>
          <a:bodyPr>
            <a:noAutofit/>
          </a:bodyPr>
          <a:lstStyle/>
          <a:p>
            <a:pPr>
              <a:buNone/>
            </a:pPr>
            <a:r>
              <a:rPr lang="fr-FR" sz="1200" b="1" dirty="0" smtClean="0"/>
              <a:t>Incidents et accidents</a:t>
            </a:r>
            <a:endParaRPr lang="en-US" sz="1200" dirty="0" smtClean="0"/>
          </a:p>
          <a:p>
            <a:pPr>
              <a:buNone/>
            </a:pPr>
            <a:r>
              <a:rPr lang="fr-FR" sz="1200" dirty="0" smtClean="0"/>
              <a:t> </a:t>
            </a:r>
            <a:endParaRPr lang="en-US" sz="1200" dirty="0" smtClean="0"/>
          </a:p>
          <a:p>
            <a:pPr>
              <a:buNone/>
            </a:pPr>
            <a:r>
              <a:rPr lang="fr-FR" sz="1300" dirty="0" smtClean="0"/>
              <a:t>Il y a peu d'ennuis à redouter si toutes les précautions sont respectées. </a:t>
            </a:r>
            <a:endParaRPr lang="en-US" sz="1300" dirty="0" smtClean="0"/>
          </a:p>
          <a:p>
            <a:pPr>
              <a:buNone/>
            </a:pPr>
            <a:r>
              <a:rPr lang="fr-FR" sz="1300" dirty="0" smtClean="0"/>
              <a:t>- Au passage de l'aiguille, on </a:t>
            </a:r>
            <a:r>
              <a:rPr lang="fr-FR" sz="1300" dirty="0" smtClean="0">
                <a:solidFill>
                  <a:srgbClr val="002060"/>
                </a:solidFill>
              </a:rPr>
              <a:t>peut toucher une racine nerveuse</a:t>
            </a:r>
            <a:r>
              <a:rPr lang="fr-FR" sz="1300" dirty="0" smtClean="0"/>
              <a:t>.  Cela déclenche des douleurs en éclair dans les jambes.  Il faut retirer l'aiguille.</a:t>
            </a:r>
            <a:endParaRPr lang="en-US" sz="1300" dirty="0" smtClean="0"/>
          </a:p>
          <a:p>
            <a:pPr>
              <a:buNone/>
            </a:pPr>
            <a:r>
              <a:rPr lang="fr-FR" sz="1300" dirty="0" smtClean="0"/>
              <a:t>- </a:t>
            </a:r>
            <a:r>
              <a:rPr lang="fr-FR" sz="1300" dirty="0" smtClean="0">
                <a:solidFill>
                  <a:srgbClr val="002060"/>
                </a:solidFill>
              </a:rPr>
              <a:t>La ponction peut être blanche</a:t>
            </a:r>
            <a:r>
              <a:rPr lang="fr-FR" sz="1300" dirty="0" smtClean="0"/>
              <a:t> : ne pas ramener de liquide.  Il faut essayer un ou deux espaces plus haut.</a:t>
            </a:r>
            <a:endParaRPr lang="en-US" sz="1300" dirty="0" smtClean="0"/>
          </a:p>
          <a:p>
            <a:pPr>
              <a:buFontTx/>
              <a:buChar char="-"/>
            </a:pPr>
            <a:r>
              <a:rPr lang="fr-FR" sz="1300" dirty="0" smtClean="0"/>
              <a:t>Un ennui fréquent, sans gravité mais gênant pour l'examen du LCR est </a:t>
            </a:r>
            <a:r>
              <a:rPr lang="fr-FR" sz="1300" dirty="0" smtClean="0">
                <a:solidFill>
                  <a:srgbClr val="002060"/>
                </a:solidFill>
              </a:rPr>
              <a:t>la piqûre d'une veine </a:t>
            </a:r>
            <a:r>
              <a:rPr lang="fr-FR" sz="1300" dirty="0" smtClean="0"/>
              <a:t>: du sang rouge coule dans le tube.  </a:t>
            </a:r>
            <a:r>
              <a:rPr lang="fr-FR" sz="1300" dirty="0" smtClean="0">
                <a:solidFill>
                  <a:srgbClr val="002060"/>
                </a:solidFill>
              </a:rPr>
              <a:t>Il est alors capital de savoir faire la différence entre la piqûre d'un vaisseau et une véritable hémorragie méningée</a:t>
            </a:r>
            <a:r>
              <a:rPr lang="fr-FR" sz="1300" dirty="0" smtClean="0"/>
              <a:t>.</a:t>
            </a:r>
            <a:endParaRPr lang="en-US" sz="1300" dirty="0" smtClean="0"/>
          </a:p>
          <a:p>
            <a:pPr>
              <a:buFontTx/>
              <a:buChar char="-"/>
            </a:pPr>
            <a:endParaRPr lang="en-US" sz="1300" dirty="0" smtClean="0"/>
          </a:p>
          <a:p>
            <a:pPr>
              <a:buNone/>
            </a:pPr>
            <a:r>
              <a:rPr lang="fr-FR" sz="1300" dirty="0" smtClean="0"/>
              <a:t>Dans le premier cas, le liquide s'éclaircit progressivement et le sang coagule en masse.  Si, au contraire, le liquide reste uniformément rouge ou rosé et ne coagule pas, c'est une hémorragie méningée et il faut prélever très peu de liquide (cf. schéma ci-contre).</a:t>
            </a:r>
            <a:endParaRPr lang="en-US" sz="1300" dirty="0" smtClean="0"/>
          </a:p>
          <a:p>
            <a:pPr>
              <a:buNone/>
            </a:pPr>
            <a:r>
              <a:rPr lang="fr-FR" sz="1300" dirty="0" smtClean="0"/>
              <a:t> </a:t>
            </a:r>
            <a:endParaRPr lang="en-US" sz="1300" dirty="0" smtClean="0"/>
          </a:p>
          <a:p>
            <a:pPr>
              <a:buNone/>
            </a:pPr>
            <a:r>
              <a:rPr lang="fr-FR" sz="1300" dirty="0" smtClean="0"/>
              <a:t>En pratique, si on a la malchance d'avoir du sang, il vaut mieux retirer l'aiguille rapidement et repiquer un espace plus haut.  La piqûre vasculaire est assez fréquente chez l'enfant</a:t>
            </a:r>
            <a:endParaRPr lang="en-US" sz="1300" dirty="0" smtClean="0"/>
          </a:p>
          <a:p>
            <a:pPr>
              <a:buNone/>
            </a:pPr>
            <a:r>
              <a:rPr lang="fr-FR" sz="1300" dirty="0" smtClean="0"/>
              <a:t> </a:t>
            </a:r>
            <a:endParaRPr lang="en-US" sz="1300" dirty="0" smtClean="0"/>
          </a:p>
          <a:p>
            <a:pPr>
              <a:buNone/>
            </a:pPr>
            <a:r>
              <a:rPr lang="fr-FR" sz="1300" dirty="0" smtClean="0"/>
              <a:t>Le seul accident grave est l'engagement du tronc cérébral dans le trou occipital s'il y avait une hypertension intra-crânienne et que l'on ait fait la PL par erreur.  Cela se traduit par des céphalées atroces, des troubles de conscience, une hypertonie des membres et des troubles cardiorespiratoires pouvant entraîner la mort.  Il faut rapidement coucher le malade la tête en bas.</a:t>
            </a:r>
            <a:endParaRPr lang="en-US" sz="1300" dirty="0" smtClean="0"/>
          </a:p>
        </p:txBody>
      </p:sp>
      <p:pic>
        <p:nvPicPr>
          <p:cNvPr id="1026" name="Picture 2" descr="i953_2"/>
          <p:cNvPicPr>
            <a:picLocks noChangeAspect="1" noChangeArrowheads="1"/>
          </p:cNvPicPr>
          <p:nvPr/>
        </p:nvPicPr>
        <p:blipFill>
          <a:blip r:embed="rId2"/>
          <a:srcRect/>
          <a:stretch>
            <a:fillRect/>
          </a:stretch>
        </p:blipFill>
        <p:spPr bwMode="auto">
          <a:xfrm>
            <a:off x="6553200" y="1676400"/>
            <a:ext cx="2019300" cy="260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153400" cy="609600"/>
          </a:xfrm>
        </p:spPr>
        <p:txBody>
          <a:bodyPr>
            <a:normAutofit fontScale="90000"/>
          </a:bodyPr>
          <a:lstStyle/>
          <a:p>
            <a:r>
              <a:rPr lang="fr-FR" b="1" dirty="0" smtClean="0"/>
              <a:t>Ponction lombaire.Intérêt de l'examen</a:t>
            </a:r>
            <a:r>
              <a:rPr lang="en-US" dirty="0" smtClean="0"/>
              <a:t/>
            </a:r>
            <a:br>
              <a:rPr lang="en-US" dirty="0" smtClean="0"/>
            </a:br>
            <a:endParaRPr lang="en-US" dirty="0"/>
          </a:p>
        </p:txBody>
      </p:sp>
      <p:sp>
        <p:nvSpPr>
          <p:cNvPr id="5" name="Content Placeholder 4"/>
          <p:cNvSpPr>
            <a:spLocks noGrp="1"/>
          </p:cNvSpPr>
          <p:nvPr>
            <p:ph sz="quarter" idx="1"/>
          </p:nvPr>
        </p:nvSpPr>
        <p:spPr>
          <a:xfrm>
            <a:off x="457200" y="1600200"/>
            <a:ext cx="8308848" cy="4953000"/>
          </a:xfrm>
        </p:spPr>
        <p:txBody>
          <a:bodyPr>
            <a:normAutofit fontScale="55000" lnSpcReduction="20000"/>
          </a:bodyPr>
          <a:lstStyle/>
          <a:p>
            <a:pPr>
              <a:buNone/>
            </a:pPr>
            <a:r>
              <a:rPr lang="fr-FR" dirty="0" smtClean="0">
                <a:solidFill>
                  <a:srgbClr val="002060"/>
                </a:solidFill>
              </a:rPr>
              <a:t>L'examen du LCR permet le diagnostic de méningite aiguë. Il est réalisé en urgence lorsqu'une méningite est suspectée. Il peut être également nécessaire au diagnostic d'autres infections du système nerveux central : méningo-encéphalites, abcès cérébraux, myélites.</a:t>
            </a:r>
            <a:endParaRPr lang="en-US" dirty="0" smtClean="0">
              <a:solidFill>
                <a:srgbClr val="002060"/>
              </a:solidFill>
            </a:endParaRPr>
          </a:p>
          <a:p>
            <a:pPr>
              <a:buNone/>
            </a:pPr>
            <a:r>
              <a:rPr lang="fr-FR" dirty="0" smtClean="0"/>
              <a:t>L'analyse du LCR comporte plusieurs aspects :</a:t>
            </a:r>
            <a:endParaRPr lang="en-US" dirty="0" smtClean="0"/>
          </a:p>
          <a:p>
            <a:r>
              <a:rPr lang="fr-FR" dirty="0" smtClean="0"/>
              <a:t>Analyse</a:t>
            </a:r>
            <a:r>
              <a:rPr lang="en-US" dirty="0" smtClean="0"/>
              <a:t> </a:t>
            </a:r>
            <a:r>
              <a:rPr lang="ro-RO" dirty="0" smtClean="0"/>
              <a:t>macroscopique</a:t>
            </a:r>
            <a:endParaRPr lang="fr-FR" dirty="0" smtClean="0"/>
          </a:p>
          <a:p>
            <a:r>
              <a:rPr lang="fr-FR" dirty="0" smtClean="0"/>
              <a:t>Analyse microscopique (cytologique) :recherche de cellules, en particulier globules blancs ;</a:t>
            </a:r>
            <a:endParaRPr lang="en-US" dirty="0" smtClean="0"/>
          </a:p>
          <a:p>
            <a:r>
              <a:rPr lang="fr-FR" dirty="0" smtClean="0"/>
              <a:t>Analyse chimique : dosage du glucose, des protéines, des ions chlorure ;</a:t>
            </a:r>
            <a:endParaRPr lang="en-US" dirty="0" smtClean="0"/>
          </a:p>
          <a:p>
            <a:r>
              <a:rPr lang="fr-FR" dirty="0" smtClean="0"/>
              <a:t>Analyse bactériologique : mise en culture pour identifier un éventuel germe en cause et réaliser un antibiogramme (voir ce terme) pour savoir quels antibiotiques seront efficaces sur ce germe. </a:t>
            </a:r>
            <a:endParaRPr lang="en-US" dirty="0" smtClean="0"/>
          </a:p>
          <a:p>
            <a:pPr>
              <a:buNone/>
            </a:pPr>
            <a:r>
              <a:rPr lang="fr-FR" b="1" dirty="0" smtClean="0"/>
              <a:t>Résultat normal</a:t>
            </a:r>
            <a:endParaRPr lang="en-US" dirty="0" smtClean="0"/>
          </a:p>
          <a:p>
            <a:r>
              <a:rPr lang="fr-FR" dirty="0" smtClean="0"/>
              <a:t>LCR d'aspect clair</a:t>
            </a:r>
          </a:p>
          <a:p>
            <a:r>
              <a:rPr lang="fr-FR" dirty="0" smtClean="0"/>
              <a:t>0 - 2 cellules / mm3</a:t>
            </a:r>
          </a:p>
          <a:p>
            <a:r>
              <a:rPr lang="fr-FR" dirty="0" smtClean="0"/>
              <a:t>Protéines : 0.20 - 0.40 g /l</a:t>
            </a:r>
          </a:p>
          <a:p>
            <a:r>
              <a:rPr lang="fr-FR" dirty="0" smtClean="0"/>
              <a:t>Glucose : 50 % de la glycémie (taux de glucose dans le sang)</a:t>
            </a:r>
          </a:p>
          <a:p>
            <a:r>
              <a:rPr lang="fr-FR" dirty="0" smtClean="0"/>
              <a:t>Examen direct bactériologique négatif et culture négative</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325</TotalTime>
  <Words>1128</Words>
  <Application>Microsoft Office PowerPoint</Application>
  <PresentationFormat>On-screen Show (4:3)</PresentationFormat>
  <Paragraphs>226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Analyse du L.C.R.  </vt:lpstr>
      <vt:lpstr> Ponction lombaire : exécution et analyse du L.C.R. </vt:lpstr>
      <vt:lpstr>Ponction lombaire. Apport diagnostique.</vt:lpstr>
      <vt:lpstr> Ponction lombaire. Indications </vt:lpstr>
      <vt:lpstr> Ponction lombaire. Contre-indications </vt:lpstr>
      <vt:lpstr> Ponction lombaire. Technique </vt:lpstr>
      <vt:lpstr>Ponction lombaire. Technique</vt:lpstr>
      <vt:lpstr>Ponction lombaire. Technique</vt:lpstr>
      <vt:lpstr>Ponction lombaire.Intérêt de l'examen </vt:lpstr>
      <vt:lpstr> Ponction lombaire. Résultats </vt:lpstr>
      <vt:lpstr>Ponction lombaire. Résultats</vt:lpstr>
      <vt:lpstr>Ponction lombaire. Résultats</vt:lpstr>
      <vt:lpstr>Ponction lombaire. Résultats</vt:lpstr>
      <vt:lpstr> Méningites bactériennes - Germes les plus fréquemment rencontrés </vt:lpstr>
      <vt:lpstr>    </vt:lpstr>
      <vt:lpstr> Ponction lombaire Autres paramètres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du L.C.R.  </dc:title>
  <dc:creator>iancu</dc:creator>
  <cp:lastModifiedBy>roxana</cp:lastModifiedBy>
  <cp:revision>31</cp:revision>
  <dcterms:created xsi:type="dcterms:W3CDTF">2010-09-26T10:59:00Z</dcterms:created>
  <dcterms:modified xsi:type="dcterms:W3CDTF">2010-09-30T13:58:57Z</dcterms:modified>
</cp:coreProperties>
</file>