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2/10/2011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2/10/2011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2/10/2011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2/10/2011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2/10/2011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2/10/2011</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takween.com/JMOL/sucres_visualisation.html"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takween.com/JMOL/aa_proteines_visualisation.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takween.com/enzymologie/enzymes-site-actif.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File:Biological_cell.sv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takween.com/qcm-membranes.html" TargetMode="External"/><Relationship Id="rId1" Type="http://schemas.openxmlformats.org/officeDocument/2006/relationships/slideLayout" Target="../slideLayouts/slideLayout7.xml"/><Relationship Id="rId4" Type="http://schemas.openxmlformats.org/officeDocument/2006/relationships/image" Target="http://takween.com/materiaux/membrane.GI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4267200"/>
          </a:xfrm>
        </p:spPr>
        <p:txBody>
          <a:bodyPr>
            <a:normAutofit fontScale="90000"/>
          </a:bodyPr>
          <a:lstStyle/>
          <a:p>
            <a:pPr algn="ctr"/>
            <a:r>
              <a:rPr lang="fr-FR" sz="3100" dirty="0" smtClean="0">
                <a:latin typeface="Copperplate Gothic Bold" pitchFamily="34" charset="0"/>
              </a:rPr>
              <a:t/>
            </a:r>
            <a:br>
              <a:rPr lang="fr-FR" sz="3100" dirty="0" smtClean="0">
                <a:latin typeface="Copperplate Gothic Bold" pitchFamily="34" charset="0"/>
              </a:rPr>
            </a:br>
            <a:r>
              <a:rPr lang="fr-FR" sz="3100" dirty="0" smtClean="0">
                <a:latin typeface="Copperplate Gothic Bold" pitchFamily="34" charset="0"/>
              </a:rPr>
              <a:t/>
            </a:r>
            <a:br>
              <a:rPr lang="fr-FR" sz="3100" dirty="0" smtClean="0">
                <a:latin typeface="Copperplate Gothic Bold" pitchFamily="34" charset="0"/>
              </a:rPr>
            </a:br>
            <a:r>
              <a:rPr lang="fr-FR" sz="3100" dirty="0" smtClean="0">
                <a:latin typeface="Copperplate Gothic Bold" pitchFamily="34" charset="0"/>
              </a:rPr>
              <a:t/>
            </a:r>
            <a:br>
              <a:rPr lang="fr-FR" sz="3100" dirty="0" smtClean="0">
                <a:latin typeface="Copperplate Gothic Bold" pitchFamily="34" charset="0"/>
              </a:rPr>
            </a:br>
            <a:r>
              <a:rPr lang="fr-FR" sz="3100" dirty="0" smtClean="0">
                <a:latin typeface="Copperplate Gothic Bold" pitchFamily="34" charset="0"/>
              </a:rPr>
              <a:t>UNIVERSITE DE MEDICINE ET PHARMACIE</a:t>
            </a:r>
            <a:r>
              <a:rPr lang="en-US" sz="3100" dirty="0" smtClean="0">
                <a:latin typeface="Copperplate Gothic Bold" pitchFamily="34" charset="0"/>
              </a:rPr>
              <a:t/>
            </a:r>
            <a:br>
              <a:rPr lang="en-US" sz="3100" dirty="0" smtClean="0">
                <a:latin typeface="Copperplate Gothic Bold" pitchFamily="34" charset="0"/>
              </a:rPr>
            </a:br>
            <a:r>
              <a:rPr lang="fr-FR" sz="3100" dirty="0" smtClean="0">
                <a:latin typeface="Copperplate Gothic Bold" pitchFamily="34" charset="0"/>
              </a:rPr>
              <a:t>« GR. T. POPA » IASI</a:t>
            </a:r>
            <a:br>
              <a:rPr lang="fr-FR" sz="3100" dirty="0" smtClean="0">
                <a:latin typeface="Copperplate Gothic Bold" pitchFamily="34" charset="0"/>
              </a:rPr>
            </a:br>
            <a:r>
              <a:rPr lang="fr-FR" sz="3100" dirty="0" smtClean="0">
                <a:latin typeface="Copperplate Gothic Bold" pitchFamily="34" charset="0"/>
              </a:rPr>
              <a:t>faculté de médicine dentaire</a:t>
            </a:r>
            <a:r>
              <a:rPr lang="en-US" sz="3100" dirty="0" smtClean="0">
                <a:latin typeface="Copperplate Gothic Bold" pitchFamily="34" charset="0"/>
              </a:rPr>
              <a:t/>
            </a:r>
            <a:br>
              <a:rPr lang="en-US" sz="3100" dirty="0" smtClean="0">
                <a:latin typeface="Copperplate Gothic Bold" pitchFamily="34" charset="0"/>
              </a:rPr>
            </a:br>
            <a:r>
              <a:rPr lang="fr-FR" sz="3100" dirty="0" smtClean="0">
                <a:latin typeface="Copperplate Gothic Bold" pitchFamily="34" charset="0"/>
              </a:rPr>
              <a:t>DEPARTAMENT DE BIOCHIMIE</a:t>
            </a:r>
            <a:r>
              <a:rPr lang="fr-FR" sz="2700" dirty="0" smtClean="0">
                <a:latin typeface="Copperplate Gothic Bold" pitchFamily="34" charset="0"/>
              </a:rPr>
              <a:t/>
            </a:r>
            <a:br>
              <a:rPr lang="fr-FR" sz="2700" dirty="0" smtClean="0">
                <a:latin typeface="Copperplate Gothic Bold" pitchFamily="34" charset="0"/>
              </a:rPr>
            </a:br>
            <a:r>
              <a:rPr lang="en-US" sz="2700" dirty="0" smtClean="0">
                <a:latin typeface="Copperplate Gothic Bold" pitchFamily="34" charset="0"/>
              </a:rPr>
              <a:t/>
            </a:r>
            <a:br>
              <a:rPr lang="en-US" sz="2700" dirty="0" smtClean="0">
                <a:latin typeface="Copperplate Gothic Bold" pitchFamily="34" charset="0"/>
              </a:rPr>
            </a:br>
            <a:r>
              <a:rPr lang="en-US" sz="2700" dirty="0" smtClean="0">
                <a:latin typeface="Copperplate Gothic Bold" pitchFamily="34" charset="0"/>
              </a:rPr>
              <a:t/>
            </a:r>
            <a:br>
              <a:rPr lang="en-US" sz="2700" dirty="0" smtClean="0">
                <a:latin typeface="Copperplate Gothic Bold" pitchFamily="34" charset="0"/>
              </a:rPr>
            </a:br>
            <a:r>
              <a:rPr lang="fr-FR" sz="3600" dirty="0" smtClean="0">
                <a:latin typeface="Copperplate Gothic Bold" pitchFamily="34" charset="0"/>
              </a:rPr>
              <a:t>PROF. DR. LILIANA FOIA</a:t>
            </a:r>
            <a:r>
              <a:rPr lang="en-US" dirty="0" smtClean="0"/>
              <a:t/>
            </a:r>
            <a:br>
              <a:rPr lang="en-US" dirty="0" smtClean="0"/>
            </a:br>
            <a:endParaRPr lang="en-US" dirty="0"/>
          </a:p>
        </p:txBody>
      </p:sp>
      <p:sp>
        <p:nvSpPr>
          <p:cNvPr id="3" name="Subtitle 2"/>
          <p:cNvSpPr>
            <a:spLocks noGrp="1"/>
          </p:cNvSpPr>
          <p:nvPr>
            <p:ph type="subTitle" idx="1"/>
          </p:nvPr>
        </p:nvSpPr>
        <p:spPr>
          <a:xfrm>
            <a:off x="533400" y="4419600"/>
            <a:ext cx="7854696" cy="1828800"/>
          </a:xfrm>
        </p:spPr>
        <p:txBody>
          <a:bodyPr/>
          <a:lstStyle/>
          <a:p>
            <a:pPr algn="ctr">
              <a:spcAft>
                <a:spcPts val="600"/>
              </a:spcAft>
            </a:pPr>
            <a:endParaRPr lang="fr-FR" b="1" dirty="0" smtClean="0"/>
          </a:p>
          <a:p>
            <a:pPr algn="ctr">
              <a:spcAft>
                <a:spcPts val="600"/>
              </a:spcAft>
            </a:pPr>
            <a:r>
              <a:rPr lang="fr-FR" b="1" dirty="0" smtClean="0"/>
              <a:t>I</a:t>
            </a:r>
            <a:r>
              <a:rPr lang="fr-FR" b="1" baseline="30000" dirty="0" smtClean="0"/>
              <a:t>er</a:t>
            </a:r>
            <a:r>
              <a:rPr lang="fr-FR" b="1" dirty="0" smtClean="0"/>
              <a:t> COURS</a:t>
            </a:r>
            <a:endParaRPr lang="en-US" dirty="0" smtClean="0"/>
          </a:p>
          <a:p>
            <a:pPr algn="ctr"/>
            <a:r>
              <a:rPr lang="fr-FR" b="1" dirty="0" smtClean="0">
                <a:solidFill>
                  <a:srgbClr val="FF0000"/>
                </a:solidFill>
              </a:rPr>
              <a:t>INTRODUCTION A LA BIOCHIMIE</a:t>
            </a:r>
            <a:endParaRPr lang="en-US" dirty="0" smtClean="0">
              <a:solidFill>
                <a:srgbClr val="FF0000"/>
              </a:solidFill>
            </a:endParaRPr>
          </a:p>
          <a:p>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04800" y="687139"/>
            <a:ext cx="8534400" cy="58631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Wingdings" pitchFamily="2" charset="2"/>
              <a:buChar char="v"/>
              <a:tabLst/>
            </a:pPr>
            <a:r>
              <a:rPr kumimoji="0" lang="fr-FR"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CYTOPLASME DES CELLULES</a:t>
            </a:r>
          </a:p>
          <a:p>
            <a:pPr marL="0" marR="0" lvl="0" indent="0" algn="l" defTabSz="914400" rtl="0"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ts val="600"/>
              </a:spcAft>
              <a:buClrTx/>
              <a:buSzTx/>
              <a:buFont typeface="Wingdings" pitchFamily="2" charset="2"/>
              <a:buChar char="q"/>
              <a:tabLst/>
            </a:pP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C'est le lieu de la glycolyse où les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2"/>
              </a:rPr>
              <a:t>sucres simples</a:t>
            </a: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hlinkClick r:id="rId2"/>
              </a:rPr>
              <a:t> </a:t>
            </a: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sont convertis en pyruvate. </a:t>
            </a:r>
          </a:p>
          <a:p>
            <a:pPr marL="0" marR="0" lvl="0" indent="0" algn="l" defTabSz="914400" rtl="0" eaLnBrk="0" fontAlgn="base" latinLnBrk="0" hangingPunct="0">
              <a:lnSpc>
                <a:spcPct val="100000"/>
              </a:lnSpc>
              <a:spcBef>
                <a:spcPct val="0"/>
              </a:spcBef>
              <a:spcAft>
                <a:spcPts val="600"/>
              </a:spcAft>
              <a:buClrTx/>
              <a:buSzTx/>
              <a:buFont typeface="Wingdings" pitchFamily="2" charset="2"/>
              <a:buChar char="q"/>
              <a:tabLst/>
            </a:pP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C'est à ce niveau aussi que les cellules réalisent le repliement des </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protéines</a:t>
            </a: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endParaRPr kumimoji="0" lang="en-US" sz="24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fr-FR"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NOYAU CELLULAIRE</a:t>
            </a:r>
            <a:r>
              <a:rPr kumimoji="0" lang="fr-FR" sz="2400" b="0" i="0" u="none" strike="noStrike" cap="none" normalizeH="0" baseline="0" dirty="0" smtClean="0">
                <a:ln>
                  <a:noFill/>
                </a:ln>
                <a:solidFill>
                  <a:srgbClr val="000000"/>
                </a:solidFill>
                <a:effectLst/>
                <a:latin typeface="Arial" pitchFamily="34" charset="0"/>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rgbClr val="000000"/>
              </a:solidFill>
              <a:effectLst/>
              <a:latin typeface="Arial" pitchFamily="34" charset="0"/>
              <a:ea typeface="Times New Roman" pitchFamily="18" charset="0"/>
            </a:endParaRPr>
          </a:p>
          <a:p>
            <a:pPr lvl="1" eaLnBrk="0" fontAlgn="base" hangingPunct="0">
              <a:spcBef>
                <a:spcPct val="0"/>
              </a:spcBef>
              <a:spcAft>
                <a:spcPts val="600"/>
              </a:spcAft>
              <a:buFont typeface="Wingdings" pitchFamily="2" charset="2"/>
              <a:buChar char="q"/>
            </a:pP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C'est la place des acides nucléiques, et le lieu de la </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réplication du DNA</a:t>
            </a: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qui permet d'assurer la continuité de l'identité des espèces. </a:t>
            </a:r>
            <a:endParaRPr kumimoji="0" lang="en-US" sz="2400" b="0" i="0" u="none" strike="noStrike" cap="none" normalizeH="0" baseline="0" dirty="0" smtClean="0">
              <a:ln>
                <a:noFill/>
              </a:ln>
              <a:solidFill>
                <a:srgbClr val="000000"/>
              </a:solidFill>
              <a:effectLst/>
              <a:latin typeface="Arial" pitchFamily="34" charset="0"/>
              <a:ea typeface="Times New Roman" pitchFamily="18" charset="0"/>
            </a:endParaRPr>
          </a:p>
          <a:p>
            <a:pPr lvl="1" eaLnBrk="0" fontAlgn="base" hangingPunct="0">
              <a:spcBef>
                <a:spcPct val="0"/>
              </a:spcBef>
              <a:spcAft>
                <a:spcPts val="600"/>
              </a:spcAft>
              <a:buFont typeface="Wingdings" pitchFamily="2" charset="2"/>
              <a:buChar char="q"/>
            </a:pP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Les acides nucléiques sont constitués de nucléotides, eux même formés de bases azotées, d'acide phosphorique et de sucre pentose.</a:t>
            </a:r>
            <a:endParaRPr kumimoji="0" lang="fr-FR"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28600" y="840746"/>
            <a:ext cx="8534400" cy="58015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85750" algn="l" defTabSz="914400" rtl="0" eaLnBrk="1" fontAlgn="base" latinLnBrk="0" hangingPunct="1">
              <a:lnSpc>
                <a:spcPct val="100000"/>
              </a:lnSpc>
              <a:spcBef>
                <a:spcPct val="0"/>
              </a:spcBef>
              <a:spcAft>
                <a:spcPts val="1200"/>
              </a:spcAft>
              <a:buClrTx/>
              <a:buSzTx/>
              <a:buFontTx/>
              <a:buChar char="•"/>
              <a:tabLst/>
            </a:pPr>
            <a:r>
              <a:rPr kumimoji="0" lang="fr-FR" sz="2400" b="1" i="0" u="none" strike="noStrike" cap="none" normalizeH="0" baseline="0" dirty="0" smtClean="0">
                <a:ln>
                  <a:noFill/>
                </a:ln>
                <a:solidFill>
                  <a:srgbClr val="FF0000"/>
                </a:solidFill>
                <a:effectLst/>
                <a:latin typeface="Copperplate Gothic Bold" pitchFamily="34" charset="0"/>
                <a:ea typeface="Times New Roman" pitchFamily="18" charset="0"/>
                <a:cs typeface="Arial" pitchFamily="34" charset="0"/>
              </a:rPr>
              <a:t>RETICULUM ENDOPLASMIQUE</a:t>
            </a:r>
            <a:endParaRPr kumimoji="0" lang="en-US" sz="2400" b="0" i="0" u="none" strike="noStrike" cap="none" normalizeH="0" baseline="0" dirty="0" smtClean="0">
              <a:ln>
                <a:noFill/>
              </a:ln>
              <a:solidFill>
                <a:srgbClr val="000000"/>
              </a:solidFill>
              <a:effectLst/>
              <a:latin typeface="Copperplate Gothic Bold" pitchFamily="34" charset="0"/>
              <a:ea typeface="Times New Roman" pitchFamily="18" charset="0"/>
            </a:endParaRPr>
          </a:p>
          <a:p>
            <a:pPr marL="0" marR="0" lvl="0" indent="285750" algn="l" defTabSz="914400" rtl="0" eaLnBrk="0" fontAlgn="base" latinLnBrk="0" hangingPunct="0">
              <a:lnSpc>
                <a:spcPct val="100000"/>
              </a:lnSpc>
              <a:spcBef>
                <a:spcPct val="0"/>
              </a:spcBef>
              <a:spcAft>
                <a:spcPts val="600"/>
              </a:spcAft>
              <a:buClrTx/>
              <a:buSzTx/>
              <a:buFont typeface="Wingdings" pitchFamily="2" charset="2"/>
              <a:buChar char="Ø"/>
              <a:tabLst/>
            </a:pP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 réticulum endoplasmique est un ensemble de cavités de formes variées. </a:t>
            </a:r>
            <a:endParaRPr kumimoji="0" lang="en-US" sz="24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285750" algn="l" defTabSz="914400" rtl="0" eaLnBrk="0" fontAlgn="base" latinLnBrk="0" hangingPunct="0">
              <a:lnSpc>
                <a:spcPct val="100000"/>
              </a:lnSpc>
              <a:spcBef>
                <a:spcPct val="0"/>
              </a:spcBef>
              <a:spcAft>
                <a:spcPts val="600"/>
              </a:spcAft>
              <a:buClrTx/>
              <a:buSzTx/>
              <a:buFont typeface="Wingdings" pitchFamily="2" charset="2"/>
              <a:buChar char="Ø"/>
              <a:tabLst/>
            </a:pP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face cytoplasmique des cavités peut être couverte de petits grains - les </a:t>
            </a:r>
            <a:r>
              <a:rPr kumimoji="0" lang="fr-FR" sz="2400" b="1" i="0" u="none" strike="noStrike" cap="none" normalizeH="0" baseline="0" dirty="0" smtClean="0">
                <a:ln>
                  <a:noFill/>
                </a:ln>
                <a:solidFill>
                  <a:srgbClr val="FF0000"/>
                </a:solidFill>
                <a:effectLst/>
                <a:latin typeface="Copperplate Gothic Bold" pitchFamily="34" charset="0"/>
                <a:ea typeface="Times New Roman" pitchFamily="18" charset="0"/>
                <a:cs typeface="Arial" pitchFamily="34" charset="0"/>
              </a:rPr>
              <a:t>RIBOSOMES</a:t>
            </a: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Le réticulum est dit RE </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granuleux</a:t>
            </a: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24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285750" algn="l" defTabSz="914400" rtl="0" eaLnBrk="0" fontAlgn="base" latinLnBrk="0" hangingPunct="0">
              <a:lnSpc>
                <a:spcPct val="100000"/>
              </a:lnSpc>
              <a:spcBef>
                <a:spcPct val="0"/>
              </a:spcBef>
              <a:spcAft>
                <a:spcPts val="600"/>
              </a:spcAft>
              <a:buClrTx/>
              <a:buSzTx/>
              <a:buFont typeface="Wingdings" pitchFamily="2" charset="2"/>
              <a:buChar char="Ø"/>
              <a:tabLst/>
            </a:pP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Sinon, il est dit RE </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lisse</a:t>
            </a: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285750" algn="l" defTabSz="914400" rtl="0" eaLnBrk="0" fontAlgn="base" latinLnBrk="0" hangingPunct="0">
              <a:lnSpc>
                <a:spcPct val="100000"/>
              </a:lnSpc>
              <a:spcBef>
                <a:spcPct val="0"/>
              </a:spcBef>
              <a:spcAft>
                <a:spcPts val="600"/>
              </a:spcAft>
              <a:buClrTx/>
              <a:buSzTx/>
              <a:buFont typeface="Wingdings" pitchFamily="2" charset="2"/>
              <a:buChar char="Ø"/>
              <a:tabLst/>
            </a:pP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Les ribosomes sont impliqués dans la </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synthèse des chaînes polypeptidiques.</a:t>
            </a: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285750" algn="l" defTabSz="914400" rtl="0" eaLnBrk="0" fontAlgn="base" latinLnBrk="0" hangingPunct="0">
              <a:lnSpc>
                <a:spcPct val="100000"/>
              </a:lnSpc>
              <a:spcBef>
                <a:spcPct val="0"/>
              </a:spcBef>
              <a:spcAft>
                <a:spcPts val="600"/>
              </a:spcAft>
              <a:buClrTx/>
              <a:buSzTx/>
              <a:buFont typeface="Wingdings" pitchFamily="2" charset="2"/>
              <a:buChar char="Ø"/>
              <a:tabLst/>
            </a:pP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Ils décodent le message porté par le RNA messager. Les chaînes polypeptidiques traversent les membranes et sont libérées dans les cavités.</a:t>
            </a:r>
            <a:endParaRPr kumimoji="0" lang="en-US" sz="24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285750" algn="l" defTabSz="914400" rtl="0" eaLnBrk="0" fontAlgn="base" latinLnBrk="0" hangingPunct="0">
              <a:lnSpc>
                <a:spcPct val="100000"/>
              </a:lnSpc>
              <a:spcBef>
                <a:spcPct val="0"/>
              </a:spcBef>
              <a:spcAft>
                <a:spcPts val="600"/>
              </a:spcAft>
              <a:buClrTx/>
              <a:buSzTx/>
              <a:buFont typeface="Wingdings" pitchFamily="2" charset="2"/>
              <a:buChar char="Ø"/>
              <a:tabLst/>
            </a:pP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Les </a:t>
            </a:r>
            <a:r>
              <a:rPr kumimoji="0" lang="fr-FR" sz="2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protéines</a:t>
            </a:r>
            <a:r>
              <a:rPr kumimoji="0" lang="fr-FR" sz="2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sont constituées </a:t>
            </a:r>
            <a:r>
              <a:rPr kumimoji="0" lang="fr-FR" sz="2400" b="0" i="0" u="none" strike="noStrike" cap="none" normalizeH="0" baseline="0" dirty="0" smtClean="0">
                <a:ln>
                  <a:noFill/>
                </a:ln>
                <a:effectLst/>
                <a:latin typeface="Arial" pitchFamily="34" charset="0"/>
                <a:ea typeface="Times New Roman" pitchFamily="18" charset="0"/>
                <a:cs typeface="Arial" pitchFamily="34" charset="0"/>
              </a:rPr>
              <a:t>d'</a:t>
            </a:r>
            <a:r>
              <a:rPr kumimoji="0" lang="fr-FR" sz="2400" b="0" i="0" u="none" strike="noStrike" cap="none" normalizeH="0" baseline="0" dirty="0" smtClean="0">
                <a:ln>
                  <a:noFill/>
                </a:ln>
                <a:effectLst/>
                <a:latin typeface="Arial" pitchFamily="34" charset="0"/>
                <a:ea typeface="Times New Roman" pitchFamily="18" charset="0"/>
                <a:cs typeface="Arial" pitchFamily="34" charset="0"/>
                <a:hlinkClick r:id="rId2"/>
              </a:rPr>
              <a:t>acides aminés de différentes catégories</a:t>
            </a:r>
            <a:r>
              <a:rPr kumimoji="0" lang="fr-FR" sz="2400" b="0" i="0" u="none" strike="noStrike" cap="none" normalizeH="0" baseline="0" dirty="0" smtClean="0">
                <a:ln>
                  <a:noFill/>
                </a:ln>
                <a:effectLst/>
                <a:latin typeface="Arial" pitchFamily="34" charset="0"/>
                <a:ea typeface="Times New Roman" pitchFamily="18" charset="0"/>
                <a:cs typeface="Arial" pitchFamily="34" charset="0"/>
              </a:rPr>
              <a:t>.</a:t>
            </a:r>
            <a:endParaRPr kumimoji="0" lang="fr-FR" sz="2400" b="0" i="0" u="none" strike="noStrike" cap="none" normalizeH="0" baseline="0" dirty="0" smtClean="0">
              <a:ln>
                <a:noFill/>
              </a:ln>
              <a:effectLst/>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28600" y="621195"/>
            <a:ext cx="8686800" cy="58015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fontAlgn="base">
              <a:spcBef>
                <a:spcPct val="0"/>
              </a:spcBef>
              <a:spcAft>
                <a:spcPts val="600"/>
              </a:spcAft>
              <a:buFont typeface="Wingdings" pitchFamily="2" charset="2"/>
              <a:buChar char="q"/>
            </a:pPr>
            <a:r>
              <a:rPr kumimoji="0" lang="fr-FR" sz="2400" b="1" i="0" u="none" strike="noStrike" cap="none" normalizeH="0" baseline="0" dirty="0" smtClean="0">
                <a:ln>
                  <a:noFill/>
                </a:ln>
                <a:solidFill>
                  <a:srgbClr val="FF0000"/>
                </a:solidFill>
                <a:effectLst/>
                <a:latin typeface="+mj-lt"/>
                <a:ea typeface="Times New Roman" pitchFamily="18" charset="0"/>
                <a:cs typeface="Arial" pitchFamily="34" charset="0"/>
              </a:rPr>
              <a:t> APPAREIL DE GOLGI</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ts val="600"/>
              </a:spcAft>
              <a:buClrTx/>
              <a:buSzTx/>
              <a:buFontTx/>
              <a:buNone/>
              <a:tabLst/>
            </a:pPr>
            <a:r>
              <a:rPr kumimoji="0" lang="fr-FR" sz="2400" b="0" i="0" u="none" strike="noStrike" cap="none" normalizeH="0" baseline="0" dirty="0" smtClean="0">
                <a:ln>
                  <a:noFill/>
                </a:ln>
                <a:solidFill>
                  <a:srgbClr val="000000"/>
                </a:solidFill>
                <a:effectLst/>
                <a:latin typeface="+mj-lt"/>
                <a:ea typeface="Times New Roman" pitchFamily="18" charset="0"/>
              </a:rPr>
              <a:t>	C'est à ce niveau que les transformations post-traductionnelles (glycosylation des protéines, par exemple) prennent lieu dans les cellules végétales, animales et microbiennes.</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lvl="1" eaLnBrk="0" fontAlgn="base" hangingPunct="0">
              <a:spcBef>
                <a:spcPct val="0"/>
              </a:spcBef>
              <a:spcAft>
                <a:spcPts val="600"/>
              </a:spcAft>
              <a:buFont typeface="Wingdings" pitchFamily="2" charset="2"/>
              <a:buChar char="q"/>
            </a:pPr>
            <a:r>
              <a:rPr kumimoji="0" lang="fr-FR" sz="2400" b="1" i="0" u="none" strike="noStrike" cap="none" normalizeH="0" baseline="0" dirty="0" smtClean="0">
                <a:ln>
                  <a:noFill/>
                </a:ln>
                <a:solidFill>
                  <a:srgbClr val="FF0000"/>
                </a:solidFill>
                <a:effectLst/>
                <a:latin typeface="+mj-lt"/>
                <a:ea typeface="Times New Roman" pitchFamily="18" charset="0"/>
                <a:cs typeface="Arial" pitchFamily="34" charset="0"/>
              </a:rPr>
              <a:t> MITOCHONDRIE</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ts val="600"/>
              </a:spcAft>
              <a:buClrTx/>
              <a:buSzTx/>
              <a:buFontTx/>
              <a:buNone/>
              <a:tabLst/>
            </a:pPr>
            <a:r>
              <a:rPr kumimoji="0" lang="fr-FR" sz="2400" b="0" i="0" u="none" strike="noStrike" cap="none" normalizeH="0" baseline="0" dirty="0" smtClean="0">
                <a:ln>
                  <a:noFill/>
                </a:ln>
                <a:solidFill>
                  <a:srgbClr val="000000"/>
                </a:solidFill>
                <a:effectLst/>
                <a:latin typeface="+mj-lt"/>
                <a:ea typeface="Times New Roman" pitchFamily="18" charset="0"/>
              </a:rPr>
              <a:t>Au niveau des cellules, la mitochondrie est un organite cellulaire à enveloppe formée de </a:t>
            </a:r>
            <a:r>
              <a:rPr kumimoji="0" lang="fr-FR" sz="2400" b="1" i="0" u="none" strike="noStrike" cap="none" normalizeH="0" baseline="0" dirty="0" smtClean="0">
                <a:ln>
                  <a:noFill/>
                </a:ln>
                <a:solidFill>
                  <a:srgbClr val="000000"/>
                </a:solidFill>
                <a:effectLst/>
                <a:latin typeface="+mj-lt"/>
                <a:ea typeface="Times New Roman" pitchFamily="18" charset="0"/>
              </a:rPr>
              <a:t>2 membranes</a:t>
            </a:r>
            <a:r>
              <a:rPr kumimoji="0" lang="fr-FR" sz="2400" b="0" i="0" u="none" strike="noStrike" cap="none" normalizeH="0" baseline="0" dirty="0" smtClean="0">
                <a:ln>
                  <a:noFill/>
                </a:ln>
                <a:solidFill>
                  <a:srgbClr val="000000"/>
                </a:solidFill>
                <a:effectLst/>
                <a:latin typeface="+mj-lt"/>
                <a:ea typeface="Times New Roman" pitchFamily="18" charset="0"/>
              </a:rPr>
              <a:t>.</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ts val="600"/>
              </a:spcAft>
              <a:buClrTx/>
              <a:buSzTx/>
              <a:buFontTx/>
              <a:buNone/>
              <a:tabLst/>
            </a:pPr>
            <a:r>
              <a:rPr kumimoji="0" lang="fr-FR" sz="2400" b="0" i="0" u="none" strike="noStrike" cap="none" normalizeH="0" baseline="0" dirty="0" smtClean="0">
                <a:ln>
                  <a:noFill/>
                </a:ln>
                <a:solidFill>
                  <a:srgbClr val="000000"/>
                </a:solidFill>
                <a:effectLst/>
                <a:latin typeface="+mj-lt"/>
                <a:ea typeface="Times New Roman" pitchFamily="18" charset="0"/>
              </a:rPr>
              <a:t> La membrane interne forme des plis (crêtes). </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ts val="600"/>
              </a:spcAft>
              <a:buClrTx/>
              <a:buSzTx/>
              <a:buFontTx/>
              <a:buNone/>
              <a:tabLst/>
            </a:pPr>
            <a:r>
              <a:rPr kumimoji="0" lang="fr-FR" sz="2400" b="0" i="0" u="none" strike="noStrike" cap="none" normalizeH="0" baseline="0" dirty="0" smtClean="0">
                <a:ln>
                  <a:noFill/>
                </a:ln>
                <a:solidFill>
                  <a:srgbClr val="000000"/>
                </a:solidFill>
                <a:effectLst/>
                <a:latin typeface="+mj-lt"/>
                <a:ea typeface="Times New Roman" pitchFamily="18" charset="0"/>
              </a:rPr>
              <a:t>L'intérieur de la mitochondrie est constitué d'une substance (matrice) contenant du DNA, du RNA, des protéines.</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0" marR="0" lvl="0" indent="0" algn="l" defTabSz="914400" rtl="0" eaLnBrk="0" fontAlgn="base" latinLnBrk="0" hangingPunct="0">
              <a:lnSpc>
                <a:spcPct val="100000"/>
              </a:lnSpc>
              <a:spcBef>
                <a:spcPct val="0"/>
              </a:spcBef>
              <a:spcAft>
                <a:spcPts val="600"/>
              </a:spcAft>
              <a:buClrTx/>
              <a:buSzTx/>
              <a:buFontTx/>
              <a:buNone/>
              <a:tabLst/>
            </a:pPr>
            <a:r>
              <a:rPr kumimoji="0" lang="fr-FR" sz="2400" b="0" i="0" u="none" strike="noStrike" cap="none" normalizeH="0" baseline="0" dirty="0" smtClean="0">
                <a:ln>
                  <a:noFill/>
                </a:ln>
                <a:solidFill>
                  <a:srgbClr val="000000"/>
                </a:solidFill>
                <a:effectLst/>
                <a:latin typeface="+mj-lt"/>
                <a:ea typeface="Times New Roman" pitchFamily="18" charset="0"/>
              </a:rPr>
              <a:t>La mitochondrie est </a:t>
            </a:r>
            <a:r>
              <a:rPr kumimoji="0" lang="fr-FR" sz="2400" b="0" i="0" u="sng" strike="noStrike" cap="none" normalizeH="0" baseline="0" dirty="0" smtClean="0">
                <a:ln>
                  <a:noFill/>
                </a:ln>
                <a:solidFill>
                  <a:srgbClr val="000000"/>
                </a:solidFill>
                <a:effectLst/>
                <a:latin typeface="+mj-lt"/>
                <a:ea typeface="Times New Roman" pitchFamily="18" charset="0"/>
              </a:rPr>
              <a:t>le site des réactions d'oxydation de la respiration</a:t>
            </a:r>
            <a:r>
              <a:rPr kumimoji="0" lang="fr-FR" sz="2400" b="0" i="0" u="none" strike="noStrike" cap="none" normalizeH="0" baseline="0" dirty="0" smtClean="0">
                <a:ln>
                  <a:noFill/>
                </a:ln>
                <a:solidFill>
                  <a:srgbClr val="000000"/>
                </a:solidFill>
                <a:effectLst/>
                <a:latin typeface="+mj-lt"/>
                <a:ea typeface="Times New Roman" pitchFamily="18" charset="0"/>
              </a:rPr>
              <a:t>. Il en résulte une production d'énergie stockée sous forme d'</a:t>
            </a:r>
            <a:r>
              <a:rPr kumimoji="0" lang="fr-FR" sz="2400" b="1" i="0" u="none" strike="noStrike" cap="none" normalizeH="0" baseline="0" dirty="0" smtClean="0">
                <a:ln>
                  <a:noFill/>
                </a:ln>
                <a:solidFill>
                  <a:srgbClr val="000000"/>
                </a:solidFill>
                <a:effectLst/>
                <a:latin typeface="+mj-lt"/>
                <a:ea typeface="Times New Roman" pitchFamily="18" charset="0"/>
              </a:rPr>
              <a:t>ATP</a:t>
            </a:r>
            <a:r>
              <a:rPr kumimoji="0" lang="fr-FR" sz="2400" b="0" i="0" u="none" strike="noStrike" cap="none" normalizeH="0" baseline="0" dirty="0" smtClean="0">
                <a:ln>
                  <a:noFill/>
                </a:ln>
                <a:solidFill>
                  <a:srgbClr val="000000"/>
                </a:solidFill>
                <a:effectLst/>
                <a:latin typeface="+mj-lt"/>
                <a:ea typeface="Times New Roman" pitchFamily="18" charset="0"/>
              </a:rPr>
              <a:t> dans les cellules.</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lvl="1" eaLnBrk="0" fontAlgn="base" hangingPunct="0">
              <a:spcBef>
                <a:spcPct val="0"/>
              </a:spcBef>
              <a:spcAft>
                <a:spcPts val="600"/>
              </a:spcAft>
              <a:buFont typeface="Wingdings" pitchFamily="2" charset="2"/>
              <a:buChar char="q"/>
            </a:pPr>
            <a:r>
              <a:rPr kumimoji="0" lang="fr-FR" sz="2400" b="1" i="0" u="none" strike="noStrike" cap="none" normalizeH="0" baseline="0" dirty="0" smtClean="0">
                <a:ln>
                  <a:noFill/>
                </a:ln>
                <a:solidFill>
                  <a:srgbClr val="FF0000"/>
                </a:solidFill>
                <a:effectLst/>
                <a:latin typeface="+mj-lt"/>
                <a:ea typeface="Times New Roman" pitchFamily="18" charset="0"/>
                <a:cs typeface="Arial" pitchFamily="34" charset="0"/>
              </a:rPr>
              <a:t> INCLUSIONS, LYSOSOME ET PEROXYSOME</a:t>
            </a:r>
            <a:endParaRPr kumimoji="0" lang="fr-FR" sz="2400" b="0" i="0" u="none" strike="noStrike" cap="none" normalizeH="0" baseline="0" dirty="0" smtClean="0">
              <a:ln>
                <a:noFill/>
              </a:ln>
              <a:solidFill>
                <a:schemeClr val="tx1"/>
              </a:solidFill>
              <a:effectLst/>
              <a:latin typeface="+mj-lt"/>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28600" y="806143"/>
            <a:ext cx="8458200" cy="5216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ts val="1200"/>
              </a:spcAft>
              <a:buClrTx/>
              <a:buSzTx/>
              <a:buFontTx/>
              <a:buNone/>
              <a:tabLst>
                <a:tab pos="457200" algn="l"/>
              </a:tabLst>
            </a:pPr>
            <a:r>
              <a:rPr kumimoji="0" lang="fr-FR" sz="2800" b="1" i="0" u="sng" strike="noStrike" cap="none" normalizeH="0" baseline="0" dirty="0" smtClean="0">
                <a:ln>
                  <a:noFill/>
                </a:ln>
                <a:solidFill>
                  <a:srgbClr val="FF0000"/>
                </a:solidFill>
                <a:effectLst/>
                <a:latin typeface="+mj-lt"/>
                <a:ea typeface="Calibri" pitchFamily="34" charset="0"/>
                <a:cs typeface="Times New Roman" pitchFamily="18" charset="0"/>
              </a:rPr>
              <a:t>BIOMOLECULES</a:t>
            </a:r>
            <a:r>
              <a:rPr kumimoji="0" lang="fr-FR" sz="2800" b="1" i="0" u="none" strike="noStrike" cap="none" normalizeH="0" baseline="0" dirty="0" smtClean="0">
                <a:ln>
                  <a:noFill/>
                </a:ln>
                <a:solidFill>
                  <a:srgbClr val="FF0000"/>
                </a:solidFill>
                <a:effectLst/>
                <a:latin typeface="+mj-lt"/>
                <a:ea typeface="Calibri" pitchFamily="34" charset="0"/>
                <a:cs typeface="Times New Roman" pitchFamily="18" charset="0"/>
              </a:rPr>
              <a:t>:</a:t>
            </a:r>
            <a:r>
              <a:rPr kumimoji="0" lang="fr-FR" sz="2800" b="0" i="0" u="none" strike="noStrike" cap="none" normalizeH="0" baseline="0" dirty="0" smtClean="0">
                <a:ln>
                  <a:noFill/>
                </a:ln>
                <a:solidFill>
                  <a:schemeClr val="tx1"/>
                </a:solidFill>
                <a:effectLst/>
                <a:latin typeface="+mj-lt"/>
                <a:ea typeface="Calibri" pitchFamily="34" charset="0"/>
                <a:cs typeface="Times New Roman" pitchFamily="18" charset="0"/>
              </a:rPr>
              <a:t> monomères → bio polymères</a:t>
            </a:r>
            <a:endParaRPr kumimoji="0" lang="en-US" sz="28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fr-FR" sz="2800" b="0" i="0" u="none" strike="noStrike" cap="none" normalizeH="0" baseline="0" dirty="0" smtClean="0">
                <a:ln>
                  <a:noFill/>
                </a:ln>
                <a:solidFill>
                  <a:schemeClr val="tx1"/>
                </a:solidFill>
                <a:effectLst/>
                <a:latin typeface="+mj-lt"/>
                <a:ea typeface="Calibri" pitchFamily="34" charset="0"/>
                <a:cs typeface="Times New Roman" pitchFamily="18" charset="0"/>
              </a:rPr>
              <a:t>Biomolécules :  </a:t>
            </a:r>
            <a:endParaRPr kumimoji="0" lang="en-US" sz="28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ts val="600"/>
              </a:spcAft>
              <a:buClrTx/>
              <a:buSzTx/>
              <a:buFont typeface="Wingdings" pitchFamily="2" charset="2"/>
              <a:buChar char="Ø"/>
              <a:tabLst>
                <a:tab pos="457200" algn="l"/>
              </a:tabLst>
            </a:pPr>
            <a:r>
              <a:rPr kumimoji="0" lang="fr-FR" sz="2800" b="0" i="0" u="none" strike="noStrike" cap="none" normalizeH="0" baseline="0" dirty="0" smtClean="0">
                <a:ln>
                  <a:noFill/>
                </a:ln>
                <a:solidFill>
                  <a:schemeClr val="tx1"/>
                </a:solidFill>
                <a:effectLst/>
                <a:latin typeface="+mj-lt"/>
                <a:ea typeface="Calibri" pitchFamily="34" charset="0"/>
                <a:cs typeface="Times New Roman" pitchFamily="18" charset="0"/>
              </a:rPr>
              <a:t>l’analyse élémentaire quantitative d’un organisme tel que celui de l’Homme est une opération très complexe</a:t>
            </a:r>
          </a:p>
          <a:p>
            <a:pPr marL="0" marR="0" lvl="0" indent="0" algn="just" defTabSz="914400" rtl="0" eaLnBrk="0" fontAlgn="base" latinLnBrk="0" hangingPunct="0">
              <a:lnSpc>
                <a:spcPct val="100000"/>
              </a:lnSpc>
              <a:spcBef>
                <a:spcPct val="0"/>
              </a:spcBef>
              <a:spcAft>
                <a:spcPts val="600"/>
              </a:spcAft>
              <a:buClrTx/>
              <a:buSzTx/>
              <a:buFont typeface="Wingdings" pitchFamily="2" charset="2"/>
              <a:buChar char="Ø"/>
              <a:tabLst>
                <a:tab pos="457200" algn="l"/>
              </a:tabLst>
            </a:pPr>
            <a:r>
              <a:rPr kumimoji="0" lang="fr-FR" sz="2800" b="0" i="0" u="none" strike="noStrike" cap="none" normalizeH="0" baseline="0" dirty="0" smtClean="0">
                <a:ln>
                  <a:noFill/>
                </a:ln>
                <a:solidFill>
                  <a:schemeClr val="tx1"/>
                </a:solidFill>
                <a:effectLst/>
                <a:latin typeface="+mj-lt"/>
                <a:ea typeface="Calibri" pitchFamily="34" charset="0"/>
                <a:cs typeface="Times New Roman" pitchFamily="18" charset="0"/>
              </a:rPr>
              <a:t> 11 éléments représente a eux seuls plus de 99,9 % de l’organisme entier : </a:t>
            </a:r>
            <a:r>
              <a:rPr kumimoji="0" lang="fr-FR" sz="2800" b="1" i="0" u="none" strike="noStrike" cap="none" normalizeH="0" baseline="0" dirty="0" smtClean="0">
                <a:ln>
                  <a:noFill/>
                </a:ln>
                <a:solidFill>
                  <a:schemeClr val="tx1"/>
                </a:solidFill>
                <a:effectLst/>
                <a:latin typeface="+mj-lt"/>
                <a:ea typeface="Calibri" pitchFamily="34" charset="0"/>
                <a:cs typeface="Times New Roman" pitchFamily="18" charset="0"/>
              </a:rPr>
              <a:t>carbone, hydrogène, oxygène,</a:t>
            </a:r>
            <a:r>
              <a:rPr kumimoji="0" lang="fr-FR" sz="2800" b="0"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fr-FR" sz="2800" b="0" i="0" u="sng" strike="noStrike" cap="none" normalizeH="0" baseline="0" dirty="0" smtClean="0">
                <a:ln>
                  <a:noFill/>
                </a:ln>
                <a:solidFill>
                  <a:schemeClr val="tx1"/>
                </a:solidFill>
                <a:effectLst/>
                <a:latin typeface="+mj-lt"/>
                <a:ea typeface="Calibri" pitchFamily="34" charset="0"/>
                <a:cs typeface="Times New Roman" pitchFamily="18" charset="0"/>
              </a:rPr>
              <a:t>azote, soufre, phosphore</a:t>
            </a:r>
            <a:r>
              <a:rPr kumimoji="0" lang="fr-FR" sz="2800" b="0" i="0" u="none" strike="noStrike" cap="none" normalizeH="0" baseline="0" dirty="0" smtClean="0">
                <a:ln>
                  <a:noFill/>
                </a:ln>
                <a:solidFill>
                  <a:schemeClr val="tx1"/>
                </a:solidFill>
                <a:effectLst/>
                <a:latin typeface="+mj-lt"/>
                <a:ea typeface="Calibri" pitchFamily="34" charset="0"/>
                <a:cs typeface="Times New Roman" pitchFamily="18" charset="0"/>
              </a:rPr>
              <a:t>, chlore, calcium, magnésium, potassium, sodium.</a:t>
            </a:r>
            <a:endParaRPr kumimoji="0" lang="en-US" sz="28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ts val="600"/>
              </a:spcAft>
              <a:buClrTx/>
              <a:buSzTx/>
              <a:buFont typeface="Wingdings" pitchFamily="2" charset="2"/>
              <a:buChar char="Ø"/>
              <a:tabLst>
                <a:tab pos="457200" algn="l"/>
              </a:tabLst>
            </a:pPr>
            <a:r>
              <a:rPr kumimoji="0" lang="fr-FR" sz="2800" b="0" i="0" u="sng" strike="noStrike" cap="none" normalizeH="0" baseline="0" dirty="0" smtClean="0">
                <a:ln>
                  <a:noFill/>
                </a:ln>
                <a:solidFill>
                  <a:schemeClr val="tx1"/>
                </a:solidFill>
                <a:effectLst/>
                <a:latin typeface="+mj-lt"/>
                <a:ea typeface="Calibri" pitchFamily="34" charset="0"/>
                <a:cs typeface="Times New Roman" pitchFamily="18" charset="0"/>
              </a:rPr>
              <a:t>Carbone </a:t>
            </a:r>
            <a:r>
              <a:rPr kumimoji="0" lang="fr-FR" sz="2800" b="0" i="0" u="none" strike="noStrike" cap="none" normalizeH="0" baseline="0" dirty="0" smtClean="0">
                <a:ln>
                  <a:noFill/>
                </a:ln>
                <a:solidFill>
                  <a:schemeClr val="tx1"/>
                </a:solidFill>
                <a:effectLst/>
                <a:latin typeface="+mj-lt"/>
                <a:ea typeface="Calibri" pitchFamily="34" charset="0"/>
                <a:cs typeface="Times New Roman" pitchFamily="18" charset="0"/>
              </a:rPr>
              <a:t>est très abondant en vivant organismes. </a:t>
            </a:r>
            <a:endParaRPr kumimoji="0" lang="en-US" sz="2800" b="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ts val="600"/>
              </a:spcAft>
              <a:buClrTx/>
              <a:buSzTx/>
              <a:buFont typeface="Wingdings" pitchFamily="2" charset="2"/>
              <a:buChar char="Ø"/>
              <a:tabLst>
                <a:tab pos="457200" algn="l"/>
              </a:tabLst>
            </a:pPr>
            <a:r>
              <a:rPr kumimoji="0" lang="fr-FR" sz="2800" b="0" i="0" u="sng" strike="noStrike" cap="none" normalizeH="0" baseline="0" dirty="0" smtClean="0">
                <a:ln>
                  <a:noFill/>
                </a:ln>
                <a:solidFill>
                  <a:schemeClr val="tx1"/>
                </a:solidFill>
                <a:effectLst/>
                <a:latin typeface="+mj-lt"/>
                <a:ea typeface="Calibri" pitchFamily="34" charset="0"/>
                <a:cs typeface="Times New Roman" pitchFamily="18" charset="0"/>
              </a:rPr>
              <a:t>L’eau </a:t>
            </a:r>
            <a:r>
              <a:rPr kumimoji="0" lang="fr-FR" sz="2800" b="0" i="0" u="none" strike="noStrike" cap="none" normalizeH="0" baseline="0" dirty="0" smtClean="0">
                <a:ln>
                  <a:noFill/>
                </a:ln>
                <a:solidFill>
                  <a:schemeClr val="tx1"/>
                </a:solidFill>
                <a:effectLst/>
                <a:latin typeface="+mj-lt"/>
                <a:ea typeface="Calibri" pitchFamily="34" charset="0"/>
                <a:cs typeface="Times New Roman" pitchFamily="18" charset="0"/>
              </a:rPr>
              <a:t>représente 70-80 % de l’entier masse de la cellule.</a:t>
            </a:r>
            <a:endParaRPr kumimoji="0" lang="fr-FR" sz="2800" b="0" i="0" u="none" strike="noStrike" cap="none" normalizeH="0" baseline="0" dirty="0" smtClean="0">
              <a:ln>
                <a:noFill/>
              </a:ln>
              <a:solidFill>
                <a:schemeClr val="tx1"/>
              </a:solidFill>
              <a:effectLst/>
              <a:latin typeface="+mj-lt"/>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71871"/>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tabLst>
                <a:tab pos="457200" algn="l"/>
              </a:tabLst>
            </a:pPr>
            <a:r>
              <a:rPr lang="fr-FR" sz="2000" b="1" dirty="0" smtClean="0">
                <a:solidFill>
                  <a:srgbClr val="FF0000"/>
                </a:solidFill>
                <a:latin typeface="+mj-lt"/>
                <a:ea typeface="Calibri" pitchFamily="34" charset="0"/>
                <a:cs typeface="Times New Roman" pitchFamily="18" charset="0"/>
              </a:rPr>
              <a:t>	</a:t>
            </a:r>
            <a:r>
              <a:rPr lang="fr-FR" sz="2000" b="1" dirty="0" smtClean="0">
                <a:solidFill>
                  <a:srgbClr val="FF0000"/>
                </a:solidFill>
                <a:latin typeface="Copperplate Gothic Bold" pitchFamily="34" charset="0"/>
                <a:ea typeface="Calibri" pitchFamily="34" charset="0"/>
                <a:cs typeface="Times New Roman" pitchFamily="18" charset="0"/>
              </a:rPr>
              <a:t>1. </a:t>
            </a:r>
            <a:r>
              <a:rPr kumimoji="0" lang="fr-FR" sz="2000" b="1" i="0" u="sng" strike="noStrike" cap="none" normalizeH="0" baseline="0" dirty="0" smtClean="0">
                <a:ln>
                  <a:noFill/>
                </a:ln>
                <a:solidFill>
                  <a:srgbClr val="FF0000"/>
                </a:solidFill>
                <a:effectLst/>
                <a:latin typeface="Copperplate Gothic Bold" pitchFamily="34" charset="0"/>
                <a:ea typeface="Calibri" pitchFamily="34" charset="0"/>
                <a:cs typeface="Times New Roman" pitchFamily="18" charset="0"/>
              </a:rPr>
              <a:t>PROTEINES</a:t>
            </a:r>
            <a:r>
              <a:rPr kumimoji="0" lang="fr-FR" sz="2000" b="0" i="0" u="none" strike="noStrike" cap="none" normalizeH="0" baseline="0" dirty="0" smtClean="0">
                <a:ln>
                  <a:noFill/>
                </a:ln>
                <a:solidFill>
                  <a:schemeClr val="tx1"/>
                </a:solidFill>
                <a:effectLst/>
                <a:latin typeface="Copperplate Gothic Bold" pitchFamily="34" charset="0"/>
                <a:ea typeface="Calibri" pitchFamily="34" charset="0"/>
                <a:cs typeface="Times New Roman" pitchFamily="18" charset="0"/>
              </a:rPr>
              <a:t>: </a:t>
            </a:r>
          </a:p>
          <a:p>
            <a:pPr marL="914400" lvl="1" indent="-457200" algn="just" fontAlgn="base">
              <a:spcBef>
                <a:spcPct val="0"/>
              </a:spcBef>
              <a:spcAft>
                <a:spcPts val="600"/>
              </a:spcAft>
              <a:buFont typeface="Wingdings" pitchFamily="2" charset="2"/>
              <a:buChar char="ü"/>
              <a:tabLst>
                <a:tab pos="457200" algn="l"/>
              </a:tabLst>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polymères des aminoacides (acide amine). Par définition, une acide amine est</a:t>
            </a:r>
            <a:r>
              <a:rPr kumimoji="0" lang="fr-FR" sz="2000" b="1" i="0" u="none" strike="noStrike" cap="none" normalizeH="0" dirty="0" smtClean="0">
                <a:ln>
                  <a:noFill/>
                </a:ln>
                <a:solidFill>
                  <a:schemeClr val="tx1"/>
                </a:solidFill>
                <a:effectLst/>
                <a:latin typeface="+mj-lt"/>
                <a:ea typeface="Calibri" pitchFamily="34" charset="0"/>
                <a:cs typeface="Times New Roman" pitchFamily="18" charset="0"/>
              </a:rPr>
              <a:t>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une substance organique comportant à la fois une fonction amine et une fonction acide, généralement carboxylique.</a:t>
            </a:r>
          </a:p>
          <a:p>
            <a:pPr lvl="1" algn="just" eaLnBrk="0" fontAlgn="base" hangingPunct="0">
              <a:spcBef>
                <a:spcPct val="0"/>
              </a:spcBef>
              <a:spcAft>
                <a:spcPts val="600"/>
              </a:spcAft>
              <a:buFont typeface="Wingdings" pitchFamily="2" charset="2"/>
              <a:buChar char="ü"/>
              <a:tabLst>
                <a:tab pos="457200" algn="l"/>
              </a:tabLst>
            </a:pPr>
            <a:r>
              <a:rPr kumimoji="0" lang="fr-FR" sz="2000" b="1" i="0" u="sng" strike="noStrike" cap="none" normalizeH="0" baseline="0" dirty="0" smtClean="0">
                <a:ln>
                  <a:noFill/>
                </a:ln>
                <a:solidFill>
                  <a:schemeClr val="tx1"/>
                </a:solidFill>
                <a:effectLst/>
                <a:latin typeface="+mj-lt"/>
                <a:ea typeface="Calibri" pitchFamily="34" charset="0"/>
                <a:cs typeface="Times New Roman" pitchFamily="18" charset="0"/>
              </a:rPr>
              <a:t>Les peptides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sont de composée formes de l’union d’un nombre restreint d’acides amines.</a:t>
            </a:r>
          </a:p>
          <a:p>
            <a:pPr lvl="1" algn="just" eaLnBrk="0" fontAlgn="base" hangingPunct="0">
              <a:spcBef>
                <a:spcPct val="0"/>
              </a:spcBef>
              <a:spcAft>
                <a:spcPts val="600"/>
              </a:spcAft>
              <a:buFont typeface="Wingdings" pitchFamily="2" charset="2"/>
              <a:buChar char="ü"/>
              <a:tabLst>
                <a:tab pos="457200" algn="l"/>
              </a:tabLst>
            </a:pPr>
            <a:r>
              <a:rPr lang="en-US" sz="2000" b="1" dirty="0" smtClean="0">
                <a:latin typeface="+mj-lt"/>
              </a:rPr>
              <a:t>-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Les aminoacides sont lies par la </a:t>
            </a:r>
            <a:r>
              <a:rPr kumimoji="0" lang="fr-FR" sz="2000" b="1" i="0" u="sng" strike="noStrike" cap="none" normalizeH="0" baseline="0" dirty="0" smtClean="0">
                <a:ln>
                  <a:noFill/>
                </a:ln>
                <a:solidFill>
                  <a:schemeClr val="tx1"/>
                </a:solidFill>
                <a:effectLst/>
                <a:latin typeface="+mj-lt"/>
                <a:ea typeface="Calibri" pitchFamily="34" charset="0"/>
                <a:cs typeface="Times New Roman" pitchFamily="18" charset="0"/>
              </a:rPr>
              <a:t>liaison peptidique</a:t>
            </a:r>
            <a:endParaRPr kumimoji="0" lang="en-US" sz="2000" b="1" i="0" u="none" strike="noStrike" cap="none" normalizeH="0" baseline="0" dirty="0" smtClean="0">
              <a:ln>
                <a:noFill/>
              </a:ln>
              <a:solidFill>
                <a:schemeClr val="tx1"/>
              </a:solidFill>
              <a:effectLst/>
              <a:latin typeface="+mj-lt"/>
            </a:endParaRPr>
          </a:p>
          <a:p>
            <a:pPr lvl="1" algn="just" eaLnBrk="0" fontAlgn="base" hangingPunct="0">
              <a:spcBef>
                <a:spcPct val="0"/>
              </a:spcBef>
              <a:spcAft>
                <a:spcPts val="600"/>
              </a:spcAft>
              <a:buFont typeface="Wingdings" pitchFamily="2" charset="2"/>
              <a:buChar char="ü"/>
              <a:tabLst>
                <a:tab pos="457200" algn="l"/>
              </a:tabLst>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La forme et la fonction de protéine est donne par la séquence des aminoacides.</a:t>
            </a: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endParaRPr kumimoji="0" lang="en-US" sz="2000" b="1" i="0" u="none" strike="noStrike" cap="none" normalizeH="0" baseline="0" dirty="0" smtClean="0">
              <a:ln>
                <a:noFill/>
              </a:ln>
              <a:solidFill>
                <a:schemeClr val="tx1"/>
              </a:solidFill>
              <a:effectLst/>
              <a:latin typeface="+mj-lt"/>
            </a:endParaRPr>
          </a:p>
          <a:p>
            <a:pPr lvl="1" algn="just" eaLnBrk="0" fontAlgn="base" hangingPunct="0">
              <a:spcBef>
                <a:spcPct val="0"/>
              </a:spcBef>
              <a:spcAft>
                <a:spcPts val="600"/>
              </a:spcAft>
              <a:tabLst>
                <a:tab pos="457200" algn="l"/>
              </a:tabLst>
            </a:pPr>
            <a:r>
              <a:rPr lang="fr-FR" sz="2000" b="1" dirty="0" smtClean="0">
                <a:solidFill>
                  <a:srgbClr val="FF0000"/>
                </a:solidFill>
                <a:latin typeface="Copperplate Gothic Bold" pitchFamily="34" charset="0"/>
                <a:ea typeface="Calibri" pitchFamily="34" charset="0"/>
                <a:cs typeface="Times New Roman" pitchFamily="18" charset="0"/>
              </a:rPr>
              <a:t>2. </a:t>
            </a:r>
            <a:r>
              <a:rPr kumimoji="0" lang="fr-FR" sz="2000" b="1" i="0" u="sng" strike="noStrike" cap="none" normalizeH="0" baseline="0" dirty="0" smtClean="0">
                <a:ln>
                  <a:noFill/>
                </a:ln>
                <a:solidFill>
                  <a:srgbClr val="FF0000"/>
                </a:solidFill>
                <a:effectLst/>
                <a:latin typeface="Copperplate Gothic Bold" pitchFamily="34" charset="0"/>
                <a:ea typeface="Calibri" pitchFamily="34" charset="0"/>
                <a:cs typeface="Times New Roman" pitchFamily="18" charset="0"/>
              </a:rPr>
              <a:t>SUCRES </a:t>
            </a:r>
            <a:r>
              <a:rPr kumimoji="0" lang="fr-FR" sz="2000" b="1" i="0" u="sng" strike="noStrike" cap="none" normalizeH="0" baseline="0" dirty="0" smtClean="0">
                <a:ln>
                  <a:noFill/>
                </a:ln>
                <a:solidFill>
                  <a:schemeClr val="tx1"/>
                </a:solidFill>
                <a:effectLst/>
                <a:latin typeface="+mj-lt"/>
                <a:ea typeface="Calibri" pitchFamily="34" charset="0"/>
                <a:cs typeface="Times New Roman" pitchFamily="18" charset="0"/>
              </a:rPr>
              <a:t>= LES GLUCIDES= OSES=OSIDES</a:t>
            </a:r>
            <a:endParaRPr kumimoji="0" lang="en-US" sz="2000" b="1" i="0" u="none" strike="noStrike" cap="none" normalizeH="0" baseline="0" dirty="0" smtClean="0">
              <a:ln>
                <a:noFill/>
              </a:ln>
              <a:solidFill>
                <a:schemeClr val="tx1"/>
              </a:solidFill>
              <a:effectLst/>
              <a:latin typeface="+mj-lt"/>
            </a:endParaRPr>
          </a:p>
          <a:p>
            <a:pPr lvl="1" algn="just" eaLnBrk="0" fontAlgn="base" hangingPunct="0">
              <a:spcBef>
                <a:spcPct val="0"/>
              </a:spcBef>
              <a:spcAft>
                <a:spcPts val="600"/>
              </a:spcAft>
              <a:buFont typeface="Wingdings" pitchFamily="2" charset="2"/>
              <a:buChar char="ü"/>
              <a:tabLst>
                <a:tab pos="457200" algn="l"/>
              </a:tabLst>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caractérises par la coexistence, dans la même molécule, d’une fonction réductrice, à caractère aldéhydique ou cétonique, et de plusieurs fonctions alcool.</a:t>
            </a:r>
            <a:endParaRPr kumimoji="0" lang="en-US" sz="2000" b="1" i="0" u="none" strike="noStrike" cap="none" normalizeH="0" baseline="0" dirty="0" smtClean="0">
              <a:ln>
                <a:noFill/>
              </a:ln>
              <a:solidFill>
                <a:schemeClr val="tx1"/>
              </a:solidFill>
              <a:effectLst/>
              <a:latin typeface="+mj-lt"/>
            </a:endParaRPr>
          </a:p>
          <a:p>
            <a:pPr lvl="1" algn="just" eaLnBrk="0" fontAlgn="base" hangingPunct="0">
              <a:spcBef>
                <a:spcPct val="0"/>
              </a:spcBef>
              <a:spcAft>
                <a:spcPts val="600"/>
              </a:spcAft>
              <a:buFont typeface="Wingdings" pitchFamily="2" charset="2"/>
              <a:buChar char="ü"/>
              <a:tabLst>
                <a:tab pos="457200" algn="l"/>
              </a:tabLst>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Classification : MS, DS, OS, PS</a:t>
            </a:r>
            <a:endParaRPr kumimoji="0" lang="en-US" sz="2000" b="1" i="0" u="none" strike="noStrike" cap="none" normalizeH="0" baseline="0" dirty="0" smtClean="0">
              <a:ln>
                <a:noFill/>
              </a:ln>
              <a:solidFill>
                <a:schemeClr val="tx1"/>
              </a:solidFill>
              <a:effectLst/>
              <a:latin typeface="+mj-lt"/>
            </a:endParaRPr>
          </a:p>
          <a:p>
            <a:pPr lvl="1" algn="just" eaLnBrk="0" fontAlgn="base" hangingPunct="0">
              <a:spcBef>
                <a:spcPct val="0"/>
              </a:spcBef>
              <a:spcAft>
                <a:spcPts val="600"/>
              </a:spcAft>
              <a:buFont typeface="Wingdings" pitchFamily="2" charset="2"/>
              <a:buChar char="ü"/>
              <a:tabLst>
                <a:tab pos="457200" algn="l"/>
              </a:tabLst>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MS : trioses (C3), tétroses (C4), pentoses (C5), hexoses (G), heptoses (sedoheptulose), lies par les liaisons glycosidiques.</a:t>
            </a:r>
            <a:endParaRPr kumimoji="0" lang="en-US" sz="2000" b="1" i="0" u="none" strike="noStrike" cap="none" normalizeH="0" baseline="0" dirty="0" smtClean="0">
              <a:ln>
                <a:noFill/>
              </a:ln>
              <a:solidFill>
                <a:schemeClr val="tx1"/>
              </a:solidFill>
              <a:effectLst/>
              <a:latin typeface="+mj-lt"/>
            </a:endParaRPr>
          </a:p>
          <a:p>
            <a:pPr lvl="1" algn="just" eaLnBrk="0" fontAlgn="base" hangingPunct="0">
              <a:spcBef>
                <a:spcPct val="0"/>
              </a:spcBef>
              <a:spcAft>
                <a:spcPts val="600"/>
              </a:spcAft>
              <a:buFont typeface="Wingdings" pitchFamily="2" charset="2"/>
              <a:buChar char="ü"/>
              <a:tabLst>
                <a:tab pos="457200" algn="l"/>
              </a:tabLst>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Sont molécules hydrophiles.</a:t>
            </a:r>
            <a:endParaRPr kumimoji="0" lang="fr-FR" sz="2000" b="1" i="0" u="none" strike="noStrike" cap="none" normalizeH="0" baseline="0" dirty="0" smtClean="0">
              <a:ln>
                <a:noFill/>
              </a:ln>
              <a:solidFill>
                <a:schemeClr val="tx1"/>
              </a:solidFill>
              <a:effectLst/>
              <a:latin typeface="+mj-lt"/>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991882"/>
            <a:ext cx="9144000" cy="7371249"/>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ts val="600"/>
              </a:spcAft>
              <a:buClrTx/>
              <a:buSzTx/>
              <a:tabLst/>
            </a:pPr>
            <a:endParaRPr lang="fr-FR" b="1" dirty="0" smtClean="0">
              <a:solidFill>
                <a:srgbClr val="FF0000"/>
              </a:solidFill>
              <a:latin typeface="Copperplate Gothic Bold" pitchFamily="34"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ts val="600"/>
              </a:spcAft>
              <a:buClrTx/>
              <a:buSzTx/>
              <a:tabLst/>
            </a:pPr>
            <a:endParaRPr lang="fr-FR" sz="2000" b="1" dirty="0" smtClean="0">
              <a:solidFill>
                <a:srgbClr val="FF0000"/>
              </a:solidFill>
              <a:latin typeface="Copperplate Gothic Bold" pitchFamily="34"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ts val="600"/>
              </a:spcAft>
              <a:buClrTx/>
              <a:buSzTx/>
              <a:tabLst/>
            </a:pPr>
            <a:endParaRPr lang="fr-FR" sz="2000" b="1" dirty="0" smtClean="0">
              <a:solidFill>
                <a:srgbClr val="FF0000"/>
              </a:solidFill>
              <a:latin typeface="Copperplate Gothic Bold" pitchFamily="34"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ts val="600"/>
              </a:spcAft>
              <a:buClrTx/>
              <a:buSzTx/>
              <a:tabLst/>
            </a:pPr>
            <a:endParaRPr lang="fr-FR" sz="2000" b="1" dirty="0" smtClean="0">
              <a:solidFill>
                <a:srgbClr val="FF0000"/>
              </a:solidFill>
              <a:latin typeface="Copperplate Gothic Bold" pitchFamily="34" charset="0"/>
              <a:ea typeface="Calibri" pitchFamily="34" charset="0"/>
              <a:cs typeface="Times New Roman" pitchFamily="18" charset="0"/>
            </a:endParaRPr>
          </a:p>
          <a:p>
            <a:pPr marL="0" marR="0" lvl="0" indent="457200" algn="l" defTabSz="914400" rtl="0" eaLnBrk="1" fontAlgn="base" latinLnBrk="0" hangingPunct="1">
              <a:lnSpc>
                <a:spcPct val="100000"/>
              </a:lnSpc>
              <a:spcBef>
                <a:spcPct val="0"/>
              </a:spcBef>
              <a:spcAft>
                <a:spcPts val="600"/>
              </a:spcAft>
              <a:buClrTx/>
              <a:buSzTx/>
              <a:tabLst/>
            </a:pPr>
            <a:r>
              <a:rPr lang="fr-FR" sz="2000" b="1" dirty="0" smtClean="0">
                <a:solidFill>
                  <a:srgbClr val="FF0000"/>
                </a:solidFill>
                <a:latin typeface="Copperplate Gothic Bold" pitchFamily="34" charset="0"/>
                <a:ea typeface="Calibri" pitchFamily="34" charset="0"/>
                <a:cs typeface="Times New Roman" pitchFamily="18" charset="0"/>
              </a:rPr>
              <a:t>3. </a:t>
            </a:r>
            <a:r>
              <a:rPr kumimoji="0" lang="fr-FR" sz="2000" b="1" i="0" u="sng" strike="noStrike" cap="none" normalizeH="0" baseline="0" dirty="0" smtClean="0">
                <a:ln>
                  <a:noFill/>
                </a:ln>
                <a:solidFill>
                  <a:srgbClr val="FF0000"/>
                </a:solidFill>
                <a:effectLst/>
                <a:latin typeface="Copperplate Gothic Bold" pitchFamily="34" charset="0"/>
                <a:ea typeface="Calibri" pitchFamily="34" charset="0"/>
                <a:cs typeface="Times New Roman" pitchFamily="18" charset="0"/>
              </a:rPr>
              <a:t>LIPIDES</a:t>
            </a:r>
            <a:r>
              <a:rPr kumimoji="0" lang="fr-FR" sz="2000" b="0" i="0" u="none" strike="noStrike" cap="none" normalizeH="0" baseline="0" dirty="0" smtClean="0">
                <a:ln>
                  <a:noFill/>
                </a:ln>
                <a:solidFill>
                  <a:srgbClr val="FF0000"/>
                </a:solidFill>
                <a:effectLst/>
                <a:latin typeface="Copperplate Gothic Bold" pitchFamily="34" charset="0"/>
                <a:ea typeface="Calibri" pitchFamily="34" charset="0"/>
                <a:cs typeface="Times New Roman" pitchFamily="18" charset="0"/>
              </a:rPr>
              <a:t> </a:t>
            </a:r>
            <a:endParaRPr kumimoji="0" lang="en-US" sz="2000" b="0" i="0" u="none" strike="noStrike" cap="none" normalizeH="0" baseline="0" dirty="0" smtClean="0">
              <a:ln>
                <a:noFill/>
              </a:ln>
              <a:solidFill>
                <a:srgbClr val="FF0000"/>
              </a:solidFill>
              <a:effectLst/>
              <a:latin typeface="Copperplate Gothic Bold" pitchFamily="34" charset="0"/>
            </a:endParaRPr>
          </a:p>
          <a:p>
            <a:pPr lvl="2" indent="457200" eaLnBrk="0" fontAlgn="base" hangingPunct="0">
              <a:spcBef>
                <a:spcPct val="0"/>
              </a:spcBef>
              <a:spcAft>
                <a:spcPct val="0"/>
              </a:spcAft>
              <a:buFont typeface="Wingdings" pitchFamily="2" charset="2"/>
              <a:buChar char="q"/>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les substances naturelles qui contiennent dans leur molécule des acides gras ; </a:t>
            </a:r>
            <a:endParaRPr kumimoji="0" lang="en-US" sz="2000" b="1" i="0" u="none" strike="noStrike" cap="none" normalizeH="0" baseline="0" dirty="0" smtClean="0">
              <a:ln>
                <a:noFill/>
              </a:ln>
              <a:solidFill>
                <a:schemeClr val="tx1"/>
              </a:solidFill>
              <a:effectLst/>
              <a:latin typeface="+mj-lt"/>
            </a:endParaRPr>
          </a:p>
          <a:p>
            <a:pPr lvl="2" indent="457200" eaLnBrk="0" fontAlgn="base" hangingPunct="0">
              <a:spcBef>
                <a:spcPct val="0"/>
              </a:spcBef>
              <a:spcAft>
                <a:spcPct val="0"/>
              </a:spcAft>
              <a:buFont typeface="Wingdings" pitchFamily="2" charset="2"/>
              <a:buChar char="q"/>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ester d’alcool et acide gras.</a:t>
            </a:r>
            <a:endParaRPr kumimoji="0" lang="en-US" sz="2000" b="1" i="0" u="none" strike="noStrike" cap="none" normalizeH="0" baseline="0" dirty="0" smtClean="0">
              <a:ln>
                <a:noFill/>
              </a:ln>
              <a:solidFill>
                <a:schemeClr val="tx1"/>
              </a:solidFill>
              <a:effectLst/>
              <a:latin typeface="+mj-lt"/>
            </a:endParaRPr>
          </a:p>
          <a:p>
            <a:pPr lvl="2" indent="457200" eaLnBrk="0" fontAlgn="base" hangingPunct="0">
              <a:spcBef>
                <a:spcPct val="0"/>
              </a:spcBef>
              <a:spcAft>
                <a:spcPct val="0"/>
              </a:spcAft>
              <a:buFont typeface="Wingdings" pitchFamily="2" charset="2"/>
              <a:buChar char="q"/>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les acides gras à longue chaine sont insolubles dans l’eau ;</a:t>
            </a:r>
            <a:endParaRPr kumimoji="0" lang="en-US" sz="2000" b="1" i="0" u="none" strike="noStrike" cap="none" normalizeH="0" baseline="0" dirty="0" smtClean="0">
              <a:ln>
                <a:noFill/>
              </a:ln>
              <a:solidFill>
                <a:schemeClr val="tx1"/>
              </a:solidFill>
              <a:effectLst/>
              <a:latin typeface="+mj-lt"/>
            </a:endParaRPr>
          </a:p>
          <a:p>
            <a:pPr lvl="2" indent="457200" eaLnBrk="0" fontAlgn="base" hangingPunct="0">
              <a:spcBef>
                <a:spcPct val="0"/>
              </a:spcBef>
              <a:spcAft>
                <a:spcPct val="0"/>
              </a:spcAft>
              <a:buFont typeface="Wingdings" pitchFamily="2" charset="2"/>
              <a:buChar char="q"/>
            </a:pPr>
            <a:r>
              <a:rPr kumimoji="0" lang="fr-FR" sz="2000" b="1" i="0" u="sng" strike="noStrike" cap="none" normalizeH="0" baseline="0" dirty="0" smtClean="0">
                <a:ln>
                  <a:noFill/>
                </a:ln>
                <a:solidFill>
                  <a:schemeClr val="tx1"/>
                </a:solidFill>
                <a:effectLst/>
                <a:latin typeface="+mj-lt"/>
                <a:ea typeface="Calibri" pitchFamily="34" charset="0"/>
                <a:cs typeface="Times New Roman" pitchFamily="18" charset="0"/>
              </a:rPr>
              <a:t>classification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des lipides: 		 </a:t>
            </a:r>
            <a:endParaRPr kumimoji="0" lang="en-US" sz="2000" b="1" i="0" u="none" strike="noStrike" cap="none" normalizeH="0" baseline="0" dirty="0" smtClean="0">
              <a:ln>
                <a:noFill/>
              </a:ln>
              <a:solidFill>
                <a:schemeClr val="tx1"/>
              </a:solidFill>
              <a:effectLst/>
              <a:latin typeface="+mj-lt"/>
            </a:endParaRPr>
          </a:p>
          <a:p>
            <a:pPr marL="1828800" marR="0" lvl="4" indent="0" algn="l" defTabSz="914400" rtl="0" eaLnBrk="0" fontAlgn="base" latinLnBrk="0" hangingPunct="0">
              <a:lnSpc>
                <a:spcPct val="100000"/>
              </a:lnSpc>
              <a:spcBef>
                <a:spcPct val="0"/>
              </a:spcBef>
              <a:spcAft>
                <a:spcPct val="0"/>
              </a:spcAft>
              <a:buClrTx/>
              <a:buSzTx/>
              <a:buFontTx/>
              <a:buChar char="•"/>
              <a:tabLst/>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stérides, </a:t>
            </a:r>
            <a:endParaRPr kumimoji="0" lang="en-US" sz="2000" b="1" i="0" u="none" strike="noStrike" cap="none" normalizeH="0" baseline="0" dirty="0" smtClean="0">
              <a:ln>
                <a:noFill/>
              </a:ln>
              <a:solidFill>
                <a:schemeClr val="tx1"/>
              </a:solidFill>
              <a:effectLst/>
              <a:latin typeface="+mj-lt"/>
            </a:endParaRPr>
          </a:p>
          <a:p>
            <a:pPr marL="1828800" marR="0" lvl="4" indent="0" algn="l" defTabSz="914400" rtl="0" eaLnBrk="0" fontAlgn="base" latinLnBrk="0" hangingPunct="0">
              <a:lnSpc>
                <a:spcPct val="100000"/>
              </a:lnSpc>
              <a:spcBef>
                <a:spcPct val="0"/>
              </a:spcBef>
              <a:spcAft>
                <a:spcPct val="0"/>
              </a:spcAft>
              <a:buClrTx/>
              <a:buSzTx/>
              <a:buFontTx/>
              <a:buChar char="•"/>
              <a:tabLst/>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triglycérides,</a:t>
            </a:r>
            <a:endParaRPr kumimoji="0" lang="en-US" sz="2000" b="1" i="0" u="none" strike="noStrike" cap="none" normalizeH="0" baseline="0" dirty="0" smtClean="0">
              <a:ln>
                <a:noFill/>
              </a:ln>
              <a:solidFill>
                <a:schemeClr val="tx1"/>
              </a:solidFill>
              <a:effectLst/>
              <a:latin typeface="+mj-lt"/>
            </a:endParaRPr>
          </a:p>
          <a:p>
            <a:pPr marL="1828800" marR="0" lvl="4" indent="0" algn="l" defTabSz="914400" rtl="0" eaLnBrk="0" fontAlgn="base" latinLnBrk="0" hangingPunct="0">
              <a:lnSpc>
                <a:spcPct val="100000"/>
              </a:lnSpc>
              <a:spcBef>
                <a:spcPct val="0"/>
              </a:spcBef>
              <a:spcAft>
                <a:spcPct val="0"/>
              </a:spcAft>
              <a:buClrTx/>
              <a:buSzTx/>
              <a:buFontTx/>
              <a:buChar char="•"/>
              <a:tabLst/>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cerides, </a:t>
            </a:r>
            <a:endParaRPr kumimoji="0" lang="en-US" sz="2000" b="1" i="0" u="none" strike="noStrike" cap="none" normalizeH="0" baseline="0" dirty="0" smtClean="0">
              <a:ln>
                <a:noFill/>
              </a:ln>
              <a:solidFill>
                <a:schemeClr val="tx1"/>
              </a:solidFill>
              <a:effectLst/>
              <a:latin typeface="+mj-lt"/>
            </a:endParaRPr>
          </a:p>
          <a:p>
            <a:pPr marL="1828800" marR="0" lvl="4" indent="0" algn="l" defTabSz="914400" rtl="0" eaLnBrk="0" fontAlgn="base" latinLnBrk="0" hangingPunct="0">
              <a:lnSpc>
                <a:spcPct val="100000"/>
              </a:lnSpc>
              <a:spcBef>
                <a:spcPct val="0"/>
              </a:spcBef>
              <a:spcAft>
                <a:spcPct val="0"/>
              </a:spcAft>
              <a:buClrTx/>
              <a:buSzTx/>
              <a:buFontTx/>
              <a:buChar char="•"/>
              <a:tabLst/>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phospholipides, </a:t>
            </a:r>
            <a:endParaRPr kumimoji="0" lang="en-US" sz="2000" b="1" i="0" u="none" strike="noStrike" cap="none" normalizeH="0" baseline="0" dirty="0" smtClean="0">
              <a:ln>
                <a:noFill/>
              </a:ln>
              <a:solidFill>
                <a:schemeClr val="tx1"/>
              </a:solidFill>
              <a:effectLst/>
              <a:latin typeface="+mj-lt"/>
            </a:endParaRPr>
          </a:p>
          <a:p>
            <a:pPr marL="1828800" marR="0" lvl="4" indent="0" algn="l" defTabSz="914400" rtl="0" eaLnBrk="0" fontAlgn="base" latinLnBrk="0" hangingPunct="0">
              <a:lnSpc>
                <a:spcPct val="100000"/>
              </a:lnSpc>
              <a:spcBef>
                <a:spcPct val="0"/>
              </a:spcBef>
              <a:spcAft>
                <a:spcPct val="0"/>
              </a:spcAft>
              <a:buClrTx/>
              <a:buSzTx/>
              <a:buFontTx/>
              <a:buChar char="•"/>
              <a:tabLst/>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sphingofospholipides.</a:t>
            </a:r>
            <a:endParaRPr kumimoji="0" lang="en-US" sz="2000" b="1" i="0" u="none" strike="noStrike" cap="none" normalizeH="0" baseline="0" dirty="0" smtClean="0">
              <a:ln>
                <a:noFill/>
              </a:ln>
              <a:solidFill>
                <a:schemeClr val="tx1"/>
              </a:solidFill>
              <a:effectLst/>
              <a:latin typeface="+mj-lt"/>
            </a:endParaRPr>
          </a:p>
          <a:p>
            <a:pPr marL="0" marR="0" lvl="0" indent="457200" algn="l" defTabSz="914400" rtl="0" eaLnBrk="0" fontAlgn="base" latinLnBrk="0" hangingPunct="0">
              <a:lnSpc>
                <a:spcPct val="100000"/>
              </a:lnSpc>
              <a:spcBef>
                <a:spcPct val="0"/>
              </a:spcBef>
              <a:spcAft>
                <a:spcPct val="0"/>
              </a:spcAft>
              <a:buClrTx/>
              <a:buSzTx/>
              <a:tabLst/>
            </a:pPr>
            <a:endParaRPr lang="en-US" sz="2000" b="1" dirty="0" smtClean="0">
              <a:latin typeface="+mj-lt"/>
              <a:ea typeface="Calibri" pitchFamily="34" charset="0"/>
              <a:cs typeface="Times New Roman" pitchFamily="18" charset="0"/>
            </a:endParaRPr>
          </a:p>
          <a:p>
            <a:pPr marL="0" marR="0" lvl="0" indent="457200" algn="l" defTabSz="914400" rtl="0" eaLnBrk="0" fontAlgn="base" latinLnBrk="0" hangingPunct="0">
              <a:lnSpc>
                <a:spcPct val="100000"/>
              </a:lnSpc>
              <a:spcBef>
                <a:spcPct val="0"/>
              </a:spcBef>
              <a:spcAft>
                <a:spcPts val="600"/>
              </a:spcAft>
              <a:buClrTx/>
              <a:buSzTx/>
              <a:tabLst/>
            </a:pPr>
            <a:r>
              <a:rPr lang="fr-FR" sz="2000" b="1" dirty="0" smtClean="0">
                <a:solidFill>
                  <a:srgbClr val="FF0000"/>
                </a:solidFill>
                <a:latin typeface="Copperplate Gothic Bold" pitchFamily="34" charset="0"/>
                <a:ea typeface="Calibri" pitchFamily="34" charset="0"/>
                <a:cs typeface="Times New Roman" pitchFamily="18" charset="0"/>
              </a:rPr>
              <a:t>4. </a:t>
            </a:r>
            <a:r>
              <a:rPr kumimoji="0" lang="fr-FR" sz="2000" b="1" i="0" u="sng" strike="noStrike" cap="none" normalizeH="0" baseline="0" dirty="0" smtClean="0">
                <a:ln>
                  <a:noFill/>
                </a:ln>
                <a:solidFill>
                  <a:srgbClr val="FF0000"/>
                </a:solidFill>
                <a:effectLst/>
                <a:latin typeface="Copperplate Gothic Bold" pitchFamily="34" charset="0"/>
                <a:ea typeface="Calibri" pitchFamily="34" charset="0"/>
                <a:cs typeface="Times New Roman" pitchFamily="18" charset="0"/>
              </a:rPr>
              <a:t>ACIDES NUCLEIQUES</a:t>
            </a:r>
            <a:r>
              <a:rPr kumimoji="0" lang="fr-FR" sz="2000" b="1" i="0" u="none" strike="noStrike" cap="none" normalizeH="0" baseline="0" dirty="0" smtClean="0">
                <a:ln>
                  <a:noFill/>
                </a:ln>
                <a:solidFill>
                  <a:srgbClr val="FF0000"/>
                </a:solidFill>
                <a:effectLst/>
                <a:latin typeface="Copperplate Gothic Bold" pitchFamily="34" charset="0"/>
                <a:ea typeface="Calibri" pitchFamily="34" charset="0"/>
                <a:cs typeface="Times New Roman" pitchFamily="18" charset="0"/>
              </a:rPr>
              <a:t>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 poli nucléotides, liées par liaisons P- 	diestériques.</a:t>
            </a:r>
            <a:endParaRPr kumimoji="0" lang="en-US" sz="2000" b="1" i="0" u="none" strike="noStrike" cap="none" normalizeH="0" baseline="0" dirty="0" smtClean="0">
              <a:ln>
                <a:noFill/>
              </a:ln>
              <a:solidFill>
                <a:schemeClr val="tx1"/>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fr-FR" sz="2000" b="1" i="1" u="none" strike="noStrike" cap="none" normalizeH="0" baseline="0" dirty="0" smtClean="0">
                <a:ln>
                  <a:noFill/>
                </a:ln>
                <a:solidFill>
                  <a:schemeClr val="tx1"/>
                </a:solidFill>
                <a:effectLst/>
                <a:latin typeface="+mj-lt"/>
                <a:ea typeface="Calibri" pitchFamily="34" charset="0"/>
                <a:cs typeface="Times New Roman" pitchFamily="18" charset="0"/>
              </a:rPr>
              <a:t>NUCLÉOTIDE</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 : </a:t>
            </a:r>
            <a:r>
              <a:rPr kumimoji="0" lang="fr-FR" sz="2000" b="1" i="1" u="none" strike="noStrike" cap="none" normalizeH="0" baseline="0" dirty="0" smtClean="0">
                <a:ln>
                  <a:noFill/>
                </a:ln>
                <a:solidFill>
                  <a:schemeClr val="tx1"/>
                </a:solidFill>
                <a:effectLst/>
                <a:latin typeface="+mj-lt"/>
                <a:ea typeface="Calibri" pitchFamily="34" charset="0"/>
                <a:cs typeface="Times New Roman" pitchFamily="18" charset="0"/>
              </a:rPr>
              <a:t>Base azote + Pentose + Phosphate</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lang="fr-FR" sz="2400" b="1" dirty="0" smtClean="0">
                <a:solidFill>
                  <a:srgbClr val="FF0000"/>
                </a:solidFill>
                <a:latin typeface="+mj-lt"/>
                <a:ea typeface="Calibri" pitchFamily="34" charset="0"/>
                <a:cs typeface="Times New Roman" pitchFamily="18" charset="0"/>
              </a:rPr>
              <a:t>5. </a:t>
            </a:r>
            <a:r>
              <a:rPr kumimoji="0" lang="fr-FR" sz="2400" b="1" i="0" u="sng" strike="noStrike" cap="none" normalizeH="0" baseline="0" dirty="0" smtClean="0">
                <a:ln>
                  <a:noFill/>
                </a:ln>
                <a:solidFill>
                  <a:srgbClr val="FF0000"/>
                </a:solidFill>
                <a:effectLst/>
                <a:latin typeface="+mj-lt"/>
                <a:ea typeface="Calibri" pitchFamily="34" charset="0"/>
                <a:cs typeface="Times New Roman" pitchFamily="18" charset="0"/>
              </a:rPr>
              <a:t>AUTRE COMPONENTS</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 : vitamines, l’eau, les ions anorganiques : Na, Cl, K, 	Ca, Fe, Zn, Mg.</a:t>
            </a:r>
            <a:endParaRPr kumimoji="0" lang="en-US" sz="2000" b="1" i="0" u="none" strike="noStrike" cap="none" normalizeH="0" baseline="0" dirty="0" smtClean="0">
              <a:ln>
                <a:noFill/>
              </a:ln>
              <a:solidFill>
                <a:schemeClr val="tx1"/>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52269"/>
            <a:ext cx="9144000"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fr-FR" sz="2400" b="0" i="0" u="none" strike="noStrike" cap="none" normalizeH="0" baseline="0" dirty="0" smtClean="0">
                <a:ln>
                  <a:noFill/>
                </a:ln>
                <a:solidFill>
                  <a:srgbClr val="FF0000"/>
                </a:solidFill>
                <a:effectLst/>
                <a:latin typeface="Copperplate Gothic Bold" pitchFamily="34" charset="0"/>
                <a:ea typeface="Times New Roman" pitchFamily="18" charset="0"/>
                <a:cs typeface="Arial" pitchFamily="34" charset="0"/>
              </a:rPr>
              <a:t>Les </a:t>
            </a:r>
            <a:r>
              <a:rPr kumimoji="0" lang="fr-FR" sz="2400" b="1" i="0" u="none" strike="noStrike" cap="none" normalizeH="0" baseline="0" dirty="0" smtClean="0">
                <a:ln>
                  <a:noFill/>
                </a:ln>
                <a:solidFill>
                  <a:srgbClr val="FF0000"/>
                </a:solidFill>
                <a:effectLst/>
                <a:latin typeface="Copperplate Gothic Bold" pitchFamily="34" charset="0"/>
                <a:ea typeface="Times New Roman" pitchFamily="18" charset="0"/>
                <a:cs typeface="Arial" pitchFamily="34" charset="0"/>
              </a:rPr>
              <a:t>PROTEINES</a:t>
            </a:r>
            <a:endParaRPr kumimoji="0" lang="en-US" sz="2400" b="0" i="0" u="none" strike="noStrike" cap="none" normalizeH="0" baseline="0" dirty="0" smtClean="0">
              <a:ln>
                <a:noFill/>
              </a:ln>
              <a:solidFill>
                <a:srgbClr val="000000"/>
              </a:solidFill>
              <a:effectLst/>
              <a:latin typeface="Copperplate Gothic Bold" pitchFamily="34" charset="0"/>
              <a:ea typeface="Times New Roman" pitchFamily="18" charset="0"/>
            </a:endParaRPr>
          </a:p>
          <a:p>
            <a:pPr marL="0" marR="0" lvl="0" indent="0" algn="just" defTabSz="914400" rtl="0" eaLnBrk="0" fontAlgn="base" latinLnBrk="0" hangingPunct="0">
              <a:lnSpc>
                <a:spcPct val="100000"/>
              </a:lnSpc>
              <a:spcBef>
                <a:spcPct val="0"/>
              </a:spcBef>
              <a:spcAft>
                <a:spcPts val="600"/>
              </a:spcAft>
              <a:buClrTx/>
              <a:buSzTx/>
              <a:buFont typeface="Wingdings" pitchFamily="2" charset="2"/>
              <a:buChar char="v"/>
              <a:tabLst>
                <a:tab pos="457200" algn="l"/>
              </a:tabLst>
            </a:pPr>
            <a:r>
              <a:rPr kumimoji="0" lang="fr-FR" sz="2400" b="1" i="0" u="none" strike="noStrike" cap="none" normalizeH="0" baseline="0" dirty="0" smtClean="0">
                <a:ln>
                  <a:noFill/>
                </a:ln>
                <a:solidFill>
                  <a:srgbClr val="FF0000"/>
                </a:solidFill>
                <a:effectLst/>
                <a:latin typeface="+mj-lt"/>
                <a:ea typeface="Times New Roman" pitchFamily="18" charset="0"/>
                <a:cs typeface="Arial" pitchFamily="34" charset="0"/>
              </a:rPr>
              <a:t>Définition</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lvl="1" algn="just" eaLnBrk="0" fontAlgn="base" hangingPunct="0">
              <a:spcBef>
                <a:spcPct val="0"/>
              </a:spcBef>
              <a:spcAft>
                <a:spcPct val="0"/>
              </a:spcAft>
              <a:buFontTx/>
              <a:buChar char="•"/>
              <a:tabLst>
                <a:tab pos="457200" algn="l"/>
              </a:tabLst>
            </a:pPr>
            <a:r>
              <a:rPr kumimoji="0" lang="fr-FR" sz="2400" b="0" i="0" u="none" strike="noStrike" cap="none" normalizeH="0" baseline="0" dirty="0" smtClean="0">
                <a:ln>
                  <a:noFill/>
                </a:ln>
                <a:solidFill>
                  <a:srgbClr val="000000"/>
                </a:solidFill>
                <a:effectLst/>
                <a:latin typeface="+mj-lt"/>
                <a:ea typeface="Times New Roman" pitchFamily="18" charset="0"/>
                <a:cs typeface="Arial" pitchFamily="34" charset="0"/>
              </a:rPr>
              <a:t>sont constituées par un enchaînement de 20 acides aminés possédant la même base structurale.</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lvl="1" algn="just" eaLnBrk="0" fontAlgn="base" hangingPunct="0">
              <a:spcBef>
                <a:spcPct val="0"/>
              </a:spcBef>
              <a:spcAft>
                <a:spcPct val="0"/>
              </a:spcAft>
              <a:buFontTx/>
              <a:buChar char="•"/>
              <a:tabLst>
                <a:tab pos="457200" algn="l"/>
              </a:tabLst>
            </a:pPr>
            <a:r>
              <a:rPr kumimoji="0" lang="fr-FR" sz="2400" b="0" i="0" u="none" strike="noStrike" cap="none" normalizeH="0" baseline="0" dirty="0" smtClean="0">
                <a:ln>
                  <a:noFill/>
                </a:ln>
                <a:solidFill>
                  <a:srgbClr val="000000"/>
                </a:solidFill>
                <a:effectLst/>
                <a:latin typeface="+mj-lt"/>
                <a:ea typeface="Times New Roman" pitchFamily="18" charset="0"/>
                <a:cs typeface="Arial" pitchFamily="34" charset="0"/>
              </a:rPr>
              <a:t>substances de masse moléculaire élevée, qui par hydrolyse, libèrent des acides amines.</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0" marR="0" lvl="0" indent="0" algn="just" defTabSz="914400" rtl="0" eaLnBrk="0" fontAlgn="base" latinLnBrk="0" hangingPunct="0">
              <a:lnSpc>
                <a:spcPct val="100000"/>
              </a:lnSpc>
              <a:spcBef>
                <a:spcPct val="0"/>
              </a:spcBef>
              <a:spcAft>
                <a:spcPts val="600"/>
              </a:spcAft>
              <a:buClrTx/>
              <a:buSzTx/>
              <a:buFont typeface="Wingdings" pitchFamily="2" charset="2"/>
              <a:buChar char="v"/>
              <a:tabLst>
                <a:tab pos="457200" algn="l"/>
              </a:tabLst>
            </a:pPr>
            <a:r>
              <a:rPr kumimoji="0" lang="fr-FR" sz="2400" b="1" i="0" u="none" strike="noStrike" cap="none" normalizeH="0" baseline="0" dirty="0" smtClean="0">
                <a:ln>
                  <a:noFill/>
                </a:ln>
                <a:solidFill>
                  <a:srgbClr val="FF0000"/>
                </a:solidFill>
                <a:effectLst/>
                <a:latin typeface="+mj-lt"/>
                <a:ea typeface="Times New Roman" pitchFamily="18" charset="0"/>
                <a:cs typeface="Arial" pitchFamily="34" charset="0"/>
              </a:rPr>
              <a:t>Rôles</a:t>
            </a:r>
            <a:r>
              <a:rPr kumimoji="0" lang="fr-FR" sz="2400" b="0" i="0" u="none" strike="noStrike" cap="none" normalizeH="0" baseline="0" dirty="0" smtClean="0">
                <a:ln>
                  <a:noFill/>
                </a:ln>
                <a:solidFill>
                  <a:srgbClr val="000000"/>
                </a:solidFill>
                <a:effectLst/>
                <a:latin typeface="+mj-lt"/>
                <a:ea typeface="Times New Roman" pitchFamily="18" charset="0"/>
                <a:cs typeface="Arial" pitchFamily="34" charset="0"/>
              </a:rPr>
              <a:t> : </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fr-FR" sz="2400" b="0" i="0" u="none" strike="noStrike" cap="none" normalizeH="0" baseline="0" dirty="0" smtClean="0">
                <a:ln>
                  <a:noFill/>
                </a:ln>
                <a:solidFill>
                  <a:srgbClr val="000000"/>
                </a:solidFill>
                <a:effectLst/>
                <a:latin typeface="+mj-lt"/>
                <a:ea typeface="Times New Roman" pitchFamily="18" charset="0"/>
                <a:cs typeface="Times New Roman" pitchFamily="18" charset="0"/>
              </a:rPr>
              <a:t>Structurale</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fr-FR" sz="2400" b="0" i="0" u="none" strike="noStrike" cap="none" normalizeH="0" baseline="0" dirty="0" smtClean="0">
                <a:ln>
                  <a:noFill/>
                </a:ln>
                <a:solidFill>
                  <a:srgbClr val="000000"/>
                </a:solidFill>
                <a:effectLst/>
                <a:latin typeface="+mj-lt"/>
                <a:ea typeface="Times New Roman" pitchFamily="18" charset="0"/>
                <a:cs typeface="Times New Roman" pitchFamily="18" charset="0"/>
              </a:rPr>
              <a:t>Enzymes</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fr-FR" sz="2400" b="0" i="0" u="none" strike="noStrike" cap="none" normalizeH="0" baseline="0" dirty="0" smtClean="0">
                <a:ln>
                  <a:noFill/>
                </a:ln>
                <a:solidFill>
                  <a:srgbClr val="000000"/>
                </a:solidFill>
                <a:effectLst/>
                <a:latin typeface="+mj-lt"/>
                <a:ea typeface="Times New Roman" pitchFamily="18" charset="0"/>
                <a:cs typeface="Times New Roman" pitchFamily="18" charset="0"/>
              </a:rPr>
              <a:t>Hormones</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fr-FR" sz="2400" b="0" i="0" u="none" strike="noStrike" cap="none" normalizeH="0" baseline="0" dirty="0" smtClean="0">
                <a:ln>
                  <a:noFill/>
                </a:ln>
                <a:solidFill>
                  <a:srgbClr val="000000"/>
                </a:solidFill>
                <a:effectLst/>
                <a:latin typeface="+mj-lt"/>
                <a:ea typeface="Times New Roman" pitchFamily="18" charset="0"/>
                <a:cs typeface="Times New Roman" pitchFamily="18" charset="0"/>
              </a:rPr>
              <a:t>Récepteurs </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fr-FR" sz="2400" b="0" i="0" u="none" strike="noStrike" cap="none" normalizeH="0" baseline="0" dirty="0" smtClean="0">
                <a:ln>
                  <a:noFill/>
                </a:ln>
                <a:solidFill>
                  <a:srgbClr val="000000"/>
                </a:solidFill>
                <a:effectLst/>
                <a:latin typeface="+mj-lt"/>
                <a:ea typeface="Times New Roman" pitchFamily="18" charset="0"/>
                <a:cs typeface="Times New Roman" pitchFamily="18" charset="0"/>
              </a:rPr>
              <a:t>Transporteurs pour les gasses respiratoires</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fr-FR" sz="2400" b="0" i="0" u="none" strike="noStrike" cap="none" normalizeH="0" baseline="0" dirty="0" smtClean="0">
                <a:ln>
                  <a:noFill/>
                </a:ln>
                <a:solidFill>
                  <a:srgbClr val="000000"/>
                </a:solidFill>
                <a:effectLst/>
                <a:latin typeface="+mj-lt"/>
                <a:ea typeface="Times New Roman" pitchFamily="18" charset="0"/>
                <a:cs typeface="Times New Roman" pitchFamily="18" charset="0"/>
              </a:rPr>
              <a:t>Hémostase</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fr-FR" sz="2400" b="0" i="0" u="none" strike="noStrike" cap="none" normalizeH="0" baseline="0" dirty="0" smtClean="0">
                <a:ln>
                  <a:noFill/>
                </a:ln>
                <a:solidFill>
                  <a:srgbClr val="000000"/>
                </a:solidFill>
                <a:effectLst/>
                <a:latin typeface="+mj-lt"/>
                <a:ea typeface="Times New Roman" pitchFamily="18" charset="0"/>
                <a:cs typeface="Times New Roman" pitchFamily="18" charset="0"/>
              </a:rPr>
              <a:t>Immunoglobulines</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fr-FR" sz="2400" b="0" i="0" u="none" strike="noStrike" cap="none" normalizeH="0" baseline="0" dirty="0" smtClean="0">
                <a:ln>
                  <a:noFill/>
                </a:ln>
                <a:solidFill>
                  <a:srgbClr val="000000"/>
                </a:solidFill>
                <a:effectLst/>
                <a:latin typeface="+mj-lt"/>
                <a:ea typeface="Times New Roman" pitchFamily="18" charset="0"/>
                <a:cs typeface="Times New Roman" pitchFamily="18" charset="0"/>
              </a:rPr>
              <a:t>La cicatrisation des tissues</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fr-FR" sz="2400" b="0" i="0" u="none" strike="noStrike" cap="none" normalizeH="0" baseline="0" dirty="0" smtClean="0">
                <a:ln>
                  <a:noFill/>
                </a:ln>
                <a:solidFill>
                  <a:srgbClr val="000000"/>
                </a:solidFill>
                <a:effectLst/>
                <a:latin typeface="+mj-lt"/>
                <a:ea typeface="Times New Roman" pitchFamily="18" charset="0"/>
                <a:cs typeface="Times New Roman" pitchFamily="18" charset="0"/>
              </a:rPr>
              <a:t>Le transport par la membrane</a:t>
            </a:r>
            <a:endParaRPr kumimoji="0" lang="en-US" sz="2400" b="0" i="0" u="none" strike="noStrike" cap="none" normalizeH="0" baseline="0" dirty="0" smtClean="0">
              <a:ln>
                <a:noFill/>
              </a:ln>
              <a:solidFill>
                <a:srgbClr val="000000"/>
              </a:solidFill>
              <a:effectLst/>
              <a:latin typeface="+mj-lt"/>
              <a:ea typeface="Times New Roman" pitchFamily="18" charset="0"/>
            </a:endParaRPr>
          </a:p>
          <a:p>
            <a:pPr marL="457200" marR="0" lvl="1" indent="0" algn="just"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fr-FR" sz="2400" b="0" i="0" u="none" strike="noStrike" cap="none" normalizeH="0" baseline="0" dirty="0" smtClean="0">
                <a:ln>
                  <a:noFill/>
                </a:ln>
                <a:solidFill>
                  <a:srgbClr val="000000"/>
                </a:solidFill>
                <a:effectLst/>
                <a:latin typeface="+mj-lt"/>
                <a:ea typeface="Times New Roman" pitchFamily="18" charset="0"/>
                <a:cs typeface="Times New Roman" pitchFamily="18" charset="0"/>
              </a:rPr>
              <a:t>Activité musculaire (contraction)</a:t>
            </a:r>
            <a:endParaRPr kumimoji="0" lang="fr-FR" sz="2400" b="0" i="0" u="none" strike="noStrike" cap="none" normalizeH="0" baseline="0" dirty="0" smtClean="0">
              <a:ln>
                <a:noFill/>
              </a:ln>
              <a:solidFill>
                <a:schemeClr val="tx1"/>
              </a:solidFill>
              <a:effectLst/>
              <a:latin typeface="+mj-lt"/>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100504"/>
            <a:ext cx="9144000" cy="66018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fr-FR" sz="2400" i="0" u="none" strike="noStrike" cap="none" normalizeH="0" baseline="0" dirty="0" smtClean="0">
              <a:ln>
                <a:noFill/>
              </a:ln>
              <a:solidFill>
                <a:srgbClr val="FF0000"/>
              </a:solidFill>
              <a:effectLst/>
              <a:latin typeface="+mj-lt"/>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fr-FR" sz="2400" b="1" i="0" u="none" strike="noStrike" cap="none" normalizeH="0" baseline="0" dirty="0" smtClean="0">
                <a:ln>
                  <a:noFill/>
                </a:ln>
                <a:solidFill>
                  <a:srgbClr val="FF0000"/>
                </a:solidFill>
                <a:effectLst/>
                <a:latin typeface="Copperplate Gothic Bold" pitchFamily="34" charset="0"/>
                <a:ea typeface="Calibri" pitchFamily="34" charset="0"/>
                <a:cs typeface="Arial" pitchFamily="34" charset="0"/>
              </a:rPr>
              <a:t>CLASSIFICATION DES PROTÉINES : </a:t>
            </a:r>
          </a:p>
          <a:p>
            <a:pPr marL="0" marR="0" lvl="0" indent="0" algn="just" defTabSz="914400" rtl="0" eaLnBrk="1" fontAlgn="base" latinLnBrk="0" hangingPunct="1">
              <a:lnSpc>
                <a:spcPct val="100000"/>
              </a:lnSpc>
              <a:spcBef>
                <a:spcPct val="0"/>
              </a:spcBef>
              <a:spcAft>
                <a:spcPct val="0"/>
              </a:spcAft>
              <a:buClrTx/>
              <a:buSzTx/>
              <a:buFontTx/>
              <a:buNone/>
              <a:tabLst>
                <a:tab pos="457200" algn="l"/>
              </a:tabLst>
            </a:pPr>
            <a:endParaRPr kumimoji="0" lang="en-US" sz="2400" i="0" u="none"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ts val="1200"/>
              </a:spcAft>
              <a:buClrTx/>
              <a:buSzTx/>
              <a:buFont typeface="Wingdings" pitchFamily="2" charset="2"/>
              <a:buChar char="v"/>
              <a:tabLst>
                <a:tab pos="457200" algn="l"/>
              </a:tabLst>
            </a:pP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	par la </a:t>
            </a:r>
            <a:r>
              <a:rPr kumimoji="0" lang="fr-FR" sz="24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composition chimique</a:t>
            </a: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 :</a:t>
            </a:r>
            <a:endParaRPr kumimoji="0" lang="en-US" sz="2400" i="0" u="none" strike="noStrike" cap="none" normalizeH="0" baseline="0" dirty="0" smtClean="0">
              <a:ln>
                <a:noFill/>
              </a:ln>
              <a:solidFill>
                <a:schemeClr val="tx1"/>
              </a:solidFill>
              <a:effectLst/>
              <a:latin typeface="+mj-lt"/>
            </a:endParaRPr>
          </a:p>
          <a:p>
            <a:pPr lvl="1" algn="just" eaLnBrk="0" fontAlgn="base" hangingPunct="0">
              <a:spcBef>
                <a:spcPct val="0"/>
              </a:spcBef>
              <a:spcAft>
                <a:spcPct val="0"/>
              </a:spcAft>
              <a:buFontTx/>
              <a:buChar char="•"/>
              <a:tabLst>
                <a:tab pos="457200" algn="l"/>
              </a:tabLst>
            </a:pP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PROTEINES </a:t>
            </a:r>
            <a:r>
              <a:rPr kumimoji="0" lang="fr-FR" sz="2400" b="1" i="0" u="none" strike="noStrike" cap="none" normalizeH="0" baseline="0" dirty="0" smtClean="0">
                <a:ln>
                  <a:noFill/>
                </a:ln>
                <a:solidFill>
                  <a:schemeClr val="tx1"/>
                </a:solidFill>
                <a:effectLst/>
                <a:latin typeface="Algerian" pitchFamily="82" charset="0"/>
                <a:ea typeface="Calibri" pitchFamily="34" charset="0"/>
                <a:cs typeface="Times New Roman" pitchFamily="18" charset="0"/>
              </a:rPr>
              <a:t>SIMPLES</a:t>
            </a: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 = </a:t>
            </a:r>
            <a:r>
              <a:rPr kumimoji="0" lang="fr-FR" sz="2400" i="0" u="sng" strike="noStrike" cap="none" normalizeH="0" baseline="0" dirty="0" smtClean="0">
                <a:ln>
                  <a:noFill/>
                </a:ln>
                <a:solidFill>
                  <a:schemeClr val="tx1"/>
                </a:solidFill>
                <a:effectLst/>
                <a:latin typeface="+mj-lt"/>
                <a:ea typeface="Calibri" pitchFamily="34" charset="0"/>
                <a:cs typeface="Times New Roman" pitchFamily="18" charset="0"/>
              </a:rPr>
              <a:t>holo</a:t>
            </a:r>
            <a:r>
              <a:rPr kumimoji="0" lang="fr-FR" sz="2400" i="0" strike="noStrike" cap="none" normalizeH="0" baseline="0" dirty="0" smtClean="0">
                <a:ln>
                  <a:noFill/>
                </a:ln>
                <a:solidFill>
                  <a:schemeClr val="tx1"/>
                </a:solidFill>
                <a:effectLst/>
                <a:latin typeface="+mj-lt"/>
                <a:ea typeface="Calibri" pitchFamily="34" charset="0"/>
                <a:cs typeface="Times New Roman" pitchFamily="18" charset="0"/>
              </a:rPr>
              <a:t>protéines</a:t>
            </a:r>
            <a:endParaRPr kumimoji="0" lang="en-US" sz="2400" i="0" strike="noStrike" cap="none" normalizeH="0" baseline="0" dirty="0" smtClean="0">
              <a:ln>
                <a:noFill/>
              </a:ln>
              <a:solidFill>
                <a:schemeClr val="tx1"/>
              </a:solidFill>
              <a:effectLst/>
              <a:latin typeface="+mj-lt"/>
            </a:endParaRPr>
          </a:p>
          <a:p>
            <a:pPr lvl="1" algn="just" eaLnBrk="0" fontAlgn="base" hangingPunct="0">
              <a:spcBef>
                <a:spcPct val="0"/>
              </a:spcBef>
              <a:spcAft>
                <a:spcPct val="0"/>
              </a:spcAft>
              <a:buFontTx/>
              <a:buChar char="•"/>
              <a:tabLst>
                <a:tab pos="457200" algn="l"/>
              </a:tabLst>
            </a:pP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PROTEINES </a:t>
            </a:r>
            <a:r>
              <a:rPr kumimoji="0" lang="fr-FR" sz="2400" b="1" i="0" u="none" strike="noStrike" cap="none" normalizeH="0" baseline="0" dirty="0" smtClean="0">
                <a:ln>
                  <a:noFill/>
                </a:ln>
                <a:solidFill>
                  <a:schemeClr val="tx1"/>
                </a:solidFill>
                <a:effectLst/>
                <a:latin typeface="Algerian" pitchFamily="82" charset="0"/>
                <a:ea typeface="Calibri" pitchFamily="34" charset="0"/>
                <a:cs typeface="Times New Roman" pitchFamily="18" charset="0"/>
              </a:rPr>
              <a:t>COMPLEXES</a:t>
            </a: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 = </a:t>
            </a:r>
            <a:r>
              <a:rPr kumimoji="0" lang="fr-FR" sz="2400" i="0" u="sng" strike="noStrike" cap="none" normalizeH="0" baseline="0" dirty="0" smtClean="0">
                <a:ln>
                  <a:noFill/>
                </a:ln>
                <a:solidFill>
                  <a:schemeClr val="tx1"/>
                </a:solidFill>
                <a:effectLst/>
                <a:latin typeface="+mj-lt"/>
                <a:ea typeface="Calibri" pitchFamily="34" charset="0"/>
                <a:cs typeface="Times New Roman" pitchFamily="18" charset="0"/>
              </a:rPr>
              <a:t>hétéro</a:t>
            </a:r>
            <a:r>
              <a:rPr kumimoji="0" lang="fr-FR" sz="2400" i="0" strike="noStrike" cap="none" normalizeH="0" baseline="0" dirty="0" smtClean="0">
                <a:ln>
                  <a:noFill/>
                </a:ln>
                <a:solidFill>
                  <a:schemeClr val="tx1"/>
                </a:solidFill>
                <a:effectLst/>
                <a:latin typeface="+mj-lt"/>
                <a:ea typeface="Calibri" pitchFamily="34" charset="0"/>
                <a:cs typeface="Times New Roman" pitchFamily="18" charset="0"/>
              </a:rPr>
              <a:t>protéines </a:t>
            </a:r>
            <a:r>
              <a:rPr kumimoji="0" lang="fr-FR" sz="2400" i="0" strike="noStrike" cap="none" normalizeH="0" dirty="0" smtClean="0">
                <a:ln>
                  <a:noFill/>
                </a:ln>
                <a:solidFill>
                  <a:schemeClr val="tx1"/>
                </a:solidFill>
                <a:effectLst/>
                <a:latin typeface="+mj-lt"/>
                <a:ea typeface="Calibri" pitchFamily="34" charset="0"/>
                <a:cs typeface="Times New Roman" pitchFamily="18" charset="0"/>
              </a:rPr>
              <a:t> = 2 parts:</a:t>
            </a:r>
            <a:endParaRPr kumimoji="0" lang="en-US" sz="2400" i="0" strike="noStrike" cap="none" normalizeH="0" baseline="0" dirty="0" smtClean="0">
              <a:ln>
                <a:noFill/>
              </a:ln>
              <a:solidFill>
                <a:schemeClr val="tx1"/>
              </a:solidFill>
              <a:effectLst/>
              <a:latin typeface="+mj-lt"/>
            </a:endParaRPr>
          </a:p>
          <a:p>
            <a:pPr marL="0" marR="0" lvl="0" indent="0" algn="just" defTabSz="914400" rtl="0" eaLnBrk="0" fontAlgn="base" latinLnBrk="0" hangingPunct="0">
              <a:lnSpc>
                <a:spcPct val="100000"/>
              </a:lnSpc>
              <a:spcBef>
                <a:spcPct val="0"/>
              </a:spcBef>
              <a:spcAft>
                <a:spcPts val="600"/>
              </a:spcAft>
              <a:buClrTx/>
              <a:buSzTx/>
              <a:buFontTx/>
              <a:buNone/>
              <a:tabLst>
                <a:tab pos="457200" algn="l"/>
              </a:tabLst>
            </a:pP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			une parte </a:t>
            </a:r>
            <a:r>
              <a:rPr kumimoji="0" lang="fr-FR" sz="2400" i="0" u="none" strike="noStrike" cap="none" normalizeH="0" baseline="0" dirty="0" smtClean="0">
                <a:ln>
                  <a:noFill/>
                </a:ln>
                <a:solidFill>
                  <a:srgbClr val="FF0000"/>
                </a:solidFill>
                <a:effectLst/>
                <a:latin typeface="+mj-lt"/>
                <a:ea typeface="Calibri" pitchFamily="34" charset="0"/>
                <a:cs typeface="Times New Roman" pitchFamily="18" charset="0"/>
              </a:rPr>
              <a:t>protéique</a:t>
            </a: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 + group </a:t>
            </a:r>
            <a:r>
              <a:rPr kumimoji="0" lang="fr-FR" sz="2400" i="0" u="none" strike="noStrike" cap="none" normalizeH="0" baseline="0" dirty="0" smtClean="0">
                <a:ln>
                  <a:noFill/>
                </a:ln>
                <a:solidFill>
                  <a:srgbClr val="FF0000"/>
                </a:solidFill>
                <a:effectLst/>
                <a:latin typeface="+mj-lt"/>
                <a:ea typeface="Calibri" pitchFamily="34" charset="0"/>
                <a:cs typeface="Times New Roman" pitchFamily="18" charset="0"/>
              </a:rPr>
              <a:t>prosthétique </a:t>
            </a: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 </a:t>
            </a:r>
            <a:endParaRPr kumimoji="0" lang="en-US" sz="2400" i="0" u="none" strike="noStrike" cap="none" normalizeH="0" baseline="0" dirty="0" smtClean="0">
              <a:ln>
                <a:noFill/>
              </a:ln>
              <a:solidFill>
                <a:schemeClr val="tx1"/>
              </a:solidFill>
              <a:effectLst/>
              <a:latin typeface="+mj-lt"/>
            </a:endParaRPr>
          </a:p>
          <a:p>
            <a:pPr lvl="5" algn="just" eaLnBrk="0" fontAlgn="base" hangingPunct="0">
              <a:spcBef>
                <a:spcPct val="0"/>
              </a:spcBef>
              <a:spcAft>
                <a:spcPct val="0"/>
              </a:spcAft>
              <a:tabLst>
                <a:tab pos="457200" algn="l"/>
              </a:tabLst>
            </a:pPr>
            <a:endParaRPr kumimoji="0" lang="fr-FR" sz="240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lvl="5" algn="just" eaLnBrk="0" fontAlgn="base" hangingPunct="0">
              <a:spcBef>
                <a:spcPct val="0"/>
              </a:spcBef>
              <a:spcAft>
                <a:spcPct val="0"/>
              </a:spcAft>
              <a:buFontTx/>
              <a:buChar char="•"/>
              <a:tabLst>
                <a:tab pos="457200" algn="l"/>
              </a:tabLst>
            </a:pPr>
            <a:r>
              <a:rPr kumimoji="0" lang="fr-F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Hémoprotéines (</a:t>
            </a:r>
            <a:r>
              <a:rPr kumimoji="0" lang="fr-FR" sz="2400" i="1" u="none" strike="noStrike" cap="none" normalizeH="0" baseline="0" dirty="0" smtClean="0">
                <a:ln>
                  <a:noFill/>
                </a:ln>
                <a:solidFill>
                  <a:schemeClr val="tx1"/>
                </a:solidFill>
                <a:effectLst/>
                <a:latin typeface="Arial" pitchFamily="34" charset="0"/>
                <a:ea typeface="Calibri" pitchFamily="34" charset="0"/>
                <a:cs typeface="Arial" pitchFamily="34" charset="0"/>
              </a:rPr>
              <a:t>hème)</a:t>
            </a:r>
            <a:r>
              <a:rPr kumimoji="0" lang="fr-F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lvl="5" algn="just" eaLnBrk="0" fontAlgn="base" hangingPunct="0">
              <a:spcBef>
                <a:spcPct val="0"/>
              </a:spcBef>
              <a:spcAft>
                <a:spcPct val="0"/>
              </a:spcAft>
              <a:buFontTx/>
              <a:buChar char="•"/>
              <a:tabLst>
                <a:tab pos="457200" algn="l"/>
              </a:tabLst>
            </a:pPr>
            <a:r>
              <a:rPr kumimoji="0" lang="fr-F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Nucléoprotéines (</a:t>
            </a:r>
            <a:r>
              <a:rPr kumimoji="0" lang="fr-FR" sz="2400" i="1" u="none" strike="noStrike" cap="none" normalizeH="0" baseline="0" dirty="0" smtClean="0">
                <a:ln>
                  <a:noFill/>
                </a:ln>
                <a:solidFill>
                  <a:schemeClr val="tx1"/>
                </a:solidFill>
                <a:effectLst/>
                <a:latin typeface="Arial" pitchFamily="34" charset="0"/>
                <a:ea typeface="Calibri" pitchFamily="34" charset="0"/>
                <a:cs typeface="Arial" pitchFamily="34" charset="0"/>
              </a:rPr>
              <a:t>acides nucléiques</a:t>
            </a:r>
            <a:r>
              <a:rPr kumimoji="0" lang="fr-F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lvl="5" algn="just" eaLnBrk="0" fontAlgn="base" hangingPunct="0">
              <a:spcBef>
                <a:spcPct val="0"/>
              </a:spcBef>
              <a:spcAft>
                <a:spcPct val="0"/>
              </a:spcAft>
              <a:buFontTx/>
              <a:buChar char="•"/>
              <a:tabLst>
                <a:tab pos="457200" algn="l"/>
              </a:tabLst>
            </a:pPr>
            <a:r>
              <a:rPr kumimoji="0" lang="fr-F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Glycoprotéines (</a:t>
            </a:r>
            <a:r>
              <a:rPr kumimoji="0" lang="fr-FR" sz="2400" i="1" u="none" strike="noStrike" cap="none" normalizeH="0" baseline="0" dirty="0" smtClean="0">
                <a:ln>
                  <a:noFill/>
                </a:ln>
                <a:solidFill>
                  <a:schemeClr val="tx1"/>
                </a:solidFill>
                <a:effectLst/>
                <a:latin typeface="Arial" pitchFamily="34" charset="0"/>
                <a:ea typeface="Calibri" pitchFamily="34" charset="0"/>
                <a:cs typeface="Arial" pitchFamily="34" charset="0"/>
              </a:rPr>
              <a:t>glucides</a:t>
            </a:r>
            <a:r>
              <a:rPr kumimoji="0" lang="fr-F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lvl="5" algn="just" eaLnBrk="0" fontAlgn="base" hangingPunct="0">
              <a:spcBef>
                <a:spcPct val="0"/>
              </a:spcBef>
              <a:spcAft>
                <a:spcPct val="0"/>
              </a:spcAft>
              <a:buFontTx/>
              <a:buChar char="•"/>
              <a:tabLst>
                <a:tab pos="457200" algn="l"/>
              </a:tabLst>
            </a:pPr>
            <a:r>
              <a:rPr kumimoji="0" lang="fr-F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Lipoprotéines (l</a:t>
            </a:r>
            <a:r>
              <a:rPr kumimoji="0" lang="fr-FR" sz="2400" i="1" u="none" strike="noStrike" cap="none" normalizeH="0" baseline="0" dirty="0" smtClean="0">
                <a:ln>
                  <a:noFill/>
                </a:ln>
                <a:solidFill>
                  <a:schemeClr val="tx1"/>
                </a:solidFill>
                <a:effectLst/>
                <a:latin typeface="Arial" pitchFamily="34" charset="0"/>
                <a:ea typeface="Calibri" pitchFamily="34" charset="0"/>
                <a:cs typeface="Arial" pitchFamily="34" charset="0"/>
              </a:rPr>
              <a:t>ipides</a:t>
            </a:r>
            <a:r>
              <a:rPr kumimoji="0" lang="fr-F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lvl="5" algn="just" eaLnBrk="0" fontAlgn="base" hangingPunct="0">
              <a:spcBef>
                <a:spcPct val="0"/>
              </a:spcBef>
              <a:spcAft>
                <a:spcPct val="0"/>
              </a:spcAft>
              <a:buFontTx/>
              <a:buChar char="•"/>
              <a:tabLst>
                <a:tab pos="457200" algn="l"/>
              </a:tabLst>
            </a:pPr>
            <a:r>
              <a:rPr kumimoji="0" lang="fr-F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Phosphoprotéines (</a:t>
            </a:r>
            <a:r>
              <a:rPr kumimoji="0" lang="fr-FR" sz="2400" i="1" u="none" strike="noStrike" cap="none" normalizeH="0" baseline="0" dirty="0" smtClean="0">
                <a:ln>
                  <a:noFill/>
                </a:ln>
                <a:solidFill>
                  <a:schemeClr val="tx1"/>
                </a:solidFill>
                <a:effectLst/>
                <a:latin typeface="Arial" pitchFamily="34" charset="0"/>
                <a:ea typeface="Calibri" pitchFamily="34" charset="0"/>
                <a:cs typeface="Arial" pitchFamily="34" charset="0"/>
              </a:rPr>
              <a:t>P</a:t>
            </a:r>
            <a:r>
              <a:rPr kumimoji="0" lang="fr-F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lvl="5" algn="just" eaLnBrk="0" fontAlgn="base" hangingPunct="0">
              <a:spcBef>
                <a:spcPct val="0"/>
              </a:spcBef>
              <a:spcAft>
                <a:spcPct val="0"/>
              </a:spcAft>
              <a:buFontTx/>
              <a:buChar char="•"/>
              <a:tabLst>
                <a:tab pos="457200" algn="l"/>
              </a:tabLst>
            </a:pPr>
            <a:r>
              <a:rPr kumimoji="0" lang="fr-F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Métalloprotéines (</a:t>
            </a:r>
            <a:r>
              <a:rPr kumimoji="0" lang="fr-FR" sz="2400" i="1" u="none" strike="noStrike" cap="none" normalizeH="0" baseline="0" dirty="0" smtClean="0">
                <a:ln>
                  <a:noFill/>
                </a:ln>
                <a:solidFill>
                  <a:schemeClr val="tx1"/>
                </a:solidFill>
                <a:effectLst/>
                <a:latin typeface="Arial" pitchFamily="34" charset="0"/>
                <a:ea typeface="Calibri" pitchFamily="34" charset="0"/>
                <a:cs typeface="Arial" pitchFamily="34" charset="0"/>
              </a:rPr>
              <a:t>métallo</a:t>
            </a:r>
            <a:r>
              <a:rPr kumimoji="0" lang="fr-FR" sz="240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v"/>
              <a:tabLst>
                <a:tab pos="457200" algn="l"/>
              </a:tabLst>
            </a:pP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 par </a:t>
            </a:r>
            <a:r>
              <a:rPr kumimoji="0" lang="fr-FR" sz="2400" b="1" i="0" u="none" strike="noStrike" cap="none" normalizeH="0" baseline="0" dirty="0" smtClean="0">
                <a:ln>
                  <a:noFill/>
                </a:ln>
                <a:solidFill>
                  <a:schemeClr val="tx1"/>
                </a:solidFill>
                <a:effectLst/>
                <a:latin typeface="Arial Narrow" pitchFamily="34" charset="0"/>
                <a:ea typeface="Calibri" pitchFamily="34" charset="0"/>
                <a:cs typeface="Times New Roman" pitchFamily="18" charset="0"/>
              </a:rPr>
              <a:t>forme</a:t>
            </a:r>
            <a:r>
              <a:rPr kumimoji="0" lang="fr-FR" sz="2400" b="1"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 </a:t>
            </a:r>
            <a:endParaRPr kumimoji="0" lang="en-US" sz="2400" i="0" u="none" strike="noStrike" cap="none" normalizeH="0" baseline="0" dirty="0" smtClean="0">
              <a:ln>
                <a:noFill/>
              </a:ln>
              <a:solidFill>
                <a:schemeClr val="tx1"/>
              </a:solidFill>
              <a:effectLst/>
              <a:latin typeface="+mj-lt"/>
            </a:endParaRPr>
          </a:p>
          <a:p>
            <a:pPr lvl="1" algn="just" eaLnBrk="0" fontAlgn="base" hangingPunct="0">
              <a:spcBef>
                <a:spcPct val="0"/>
              </a:spcBef>
              <a:spcAft>
                <a:spcPct val="0"/>
              </a:spcAft>
              <a:buFontTx/>
              <a:buChar char="•"/>
              <a:tabLst>
                <a:tab pos="457200" algn="l"/>
              </a:tabLst>
            </a:pP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PROTEINES </a:t>
            </a:r>
            <a:r>
              <a:rPr kumimoji="0" lang="fr-FR" sz="2400" b="1" i="0" u="none" strike="noStrike" cap="none" normalizeH="0" baseline="0" dirty="0" smtClean="0">
                <a:ln>
                  <a:noFill/>
                </a:ln>
                <a:solidFill>
                  <a:schemeClr val="tx1"/>
                </a:solidFill>
                <a:effectLst/>
                <a:latin typeface="Algerian" pitchFamily="82" charset="0"/>
                <a:ea typeface="Calibri" pitchFamily="34" charset="0"/>
                <a:cs typeface="Times New Roman" pitchFamily="18" charset="0"/>
              </a:rPr>
              <a:t>GLOBULAIRES </a:t>
            </a: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(albumines, globulines, histones)</a:t>
            </a:r>
            <a:endParaRPr kumimoji="0" lang="en-US" sz="2400" i="0" u="none" strike="noStrike" cap="none" normalizeH="0" baseline="0" dirty="0" smtClean="0">
              <a:ln>
                <a:noFill/>
              </a:ln>
              <a:solidFill>
                <a:schemeClr val="tx1"/>
              </a:solidFill>
              <a:effectLst/>
              <a:latin typeface="+mj-lt"/>
            </a:endParaRPr>
          </a:p>
          <a:p>
            <a:pPr lvl="1" algn="just" eaLnBrk="0" fontAlgn="base" hangingPunct="0">
              <a:spcBef>
                <a:spcPct val="0"/>
              </a:spcBef>
              <a:spcAft>
                <a:spcPct val="0"/>
              </a:spcAft>
              <a:buFontTx/>
              <a:buChar char="•"/>
              <a:tabLst>
                <a:tab pos="457200" algn="l"/>
              </a:tabLst>
            </a:pP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PROTEINES </a:t>
            </a:r>
            <a:r>
              <a:rPr kumimoji="0" lang="fr-FR" sz="2400" b="1" i="0" u="none" strike="noStrike" cap="none" normalizeH="0" baseline="0" dirty="0" smtClean="0">
                <a:ln>
                  <a:noFill/>
                </a:ln>
                <a:solidFill>
                  <a:schemeClr val="tx1"/>
                </a:solidFill>
                <a:effectLst/>
                <a:latin typeface="Algerian" pitchFamily="82" charset="0"/>
                <a:ea typeface="Calibri" pitchFamily="34" charset="0"/>
                <a:cs typeface="Times New Roman" pitchFamily="18" charset="0"/>
              </a:rPr>
              <a:t>FIBRILLAIRES </a:t>
            </a:r>
            <a:r>
              <a:rPr kumimoji="0" lang="fr-FR" sz="2400" i="0" u="none" strike="noStrike" cap="none" normalizeH="0" baseline="0" dirty="0" smtClean="0">
                <a:ln>
                  <a:noFill/>
                </a:ln>
                <a:solidFill>
                  <a:schemeClr val="tx1"/>
                </a:solidFill>
                <a:effectLst/>
                <a:latin typeface="+mj-lt"/>
                <a:ea typeface="Calibri" pitchFamily="34" charset="0"/>
                <a:cs typeface="Times New Roman" pitchFamily="18" charset="0"/>
              </a:rPr>
              <a:t>(collagène, fibrinogène, kératine, etc.)</a:t>
            </a:r>
            <a:endParaRPr kumimoji="0" lang="fr-FR" sz="2400" i="0" u="none" strike="noStrike" cap="none" normalizeH="0" baseline="0" dirty="0" smtClean="0">
              <a:ln>
                <a:noFill/>
              </a:ln>
              <a:solidFill>
                <a:schemeClr val="tx1"/>
              </a:solidFill>
              <a:effectLst/>
              <a:latin typeface="+mj-lt"/>
            </a:endParaRPr>
          </a:p>
        </p:txBody>
      </p:sp>
      <p:sp>
        <p:nvSpPr>
          <p:cNvPr id="3" name="Down Arrow 2"/>
          <p:cNvSpPr/>
          <p:nvPr/>
        </p:nvSpPr>
        <p:spPr>
          <a:xfrm>
            <a:off x="5105400" y="2819400"/>
            <a:ext cx="14478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19200"/>
            <a:ext cx="7620000" cy="4816703"/>
          </a:xfrm>
          <a:prstGeom prst="rect">
            <a:avLst/>
          </a:prstGeom>
          <a:noFill/>
        </p:spPr>
        <p:txBody>
          <a:bodyPr wrap="square" rtlCol="0">
            <a:spAutoFit/>
          </a:bodyPr>
          <a:lstStyle/>
          <a:p>
            <a:pPr marL="514350" indent="-514350">
              <a:spcAft>
                <a:spcPts val="600"/>
              </a:spcAft>
            </a:pPr>
            <a:endParaRPr lang="en-US" sz="2800" b="1" dirty="0" smtClean="0"/>
          </a:p>
          <a:p>
            <a:pPr marL="514350" indent="-514350">
              <a:spcAft>
                <a:spcPts val="1200"/>
              </a:spcAft>
              <a:buFont typeface="+mj-lt"/>
              <a:buAutoNum type="arabicPeriod"/>
            </a:pPr>
            <a:r>
              <a:rPr lang="en-US" sz="3200" b="1" dirty="0" smtClean="0"/>
              <a:t>ATOMS</a:t>
            </a:r>
          </a:p>
          <a:p>
            <a:pPr marL="514350" indent="-514350">
              <a:spcAft>
                <a:spcPts val="1200"/>
              </a:spcAft>
              <a:buFont typeface="+mj-lt"/>
              <a:buAutoNum type="arabicPeriod"/>
            </a:pPr>
            <a:r>
              <a:rPr lang="en-US" sz="3200" b="1" dirty="0" smtClean="0"/>
              <a:t>GROUPES FONCTIONELLES</a:t>
            </a:r>
          </a:p>
          <a:p>
            <a:pPr marL="514350" indent="-514350">
              <a:spcAft>
                <a:spcPts val="1200"/>
              </a:spcAft>
              <a:buFont typeface="+mj-lt"/>
              <a:buAutoNum type="arabicPeriod"/>
            </a:pPr>
            <a:r>
              <a:rPr lang="en-US" sz="3200" b="1" dirty="0" smtClean="0"/>
              <a:t>LIAISIONS</a:t>
            </a:r>
          </a:p>
          <a:p>
            <a:pPr marL="514350" indent="-514350">
              <a:spcAft>
                <a:spcPts val="1200"/>
              </a:spcAft>
              <a:buFont typeface="+mj-lt"/>
              <a:buAutoNum type="arabicPeriod"/>
            </a:pPr>
            <a:r>
              <a:rPr lang="en-US" sz="3200" b="1" dirty="0" smtClean="0"/>
              <a:t>MOLECULES</a:t>
            </a:r>
          </a:p>
          <a:p>
            <a:pPr marL="514350" indent="-514350">
              <a:spcAft>
                <a:spcPts val="1200"/>
              </a:spcAft>
              <a:buFont typeface="+mj-lt"/>
              <a:buAutoNum type="arabicPeriod"/>
            </a:pPr>
            <a:r>
              <a:rPr lang="en-US" sz="3200" b="1" dirty="0" smtClean="0"/>
              <a:t>SURCES DE PHOSPHATE</a:t>
            </a:r>
          </a:p>
          <a:p>
            <a:pPr marL="514350" indent="-514350">
              <a:spcAft>
                <a:spcPts val="1200"/>
              </a:spcAft>
              <a:buFont typeface="+mj-lt"/>
              <a:buAutoNum type="arabicPeriod"/>
            </a:pPr>
            <a:r>
              <a:rPr lang="en-US" sz="3200" b="1" dirty="0" smtClean="0"/>
              <a:t>TYPE ET DEFINITION DES REACTIONS</a:t>
            </a:r>
            <a:endParaRPr lang="en-US" sz="32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0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fade">
                                      <p:cBhvr>
                                        <p:cTn id="10" dur="2000"/>
                                        <p:tgtEl>
                                          <p:spTgt spid="2">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Effect transition="in" filter="fade">
                                      <p:cBhvr>
                                        <p:cTn id="13" dur="2000"/>
                                        <p:tgtEl>
                                          <p:spTgt spid="2">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4" end="4"/>
                                            </p:txEl>
                                          </p:spTgt>
                                        </p:tgtEl>
                                        <p:attrNameLst>
                                          <p:attrName>style.visibility</p:attrName>
                                        </p:attrNameLst>
                                      </p:cBhvr>
                                      <p:to>
                                        <p:strVal val="visible"/>
                                      </p:to>
                                    </p:set>
                                    <p:animEffect transition="in" filter="fade">
                                      <p:cBhvr>
                                        <p:cTn id="16" dur="2000"/>
                                        <p:tgtEl>
                                          <p:spTgt spid="2">
                                            <p:txEl>
                                              <p:pRg st="4" end="4"/>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Effect transition="in" filter="fade">
                                      <p:cBhvr>
                                        <p:cTn id="19" dur="2000"/>
                                        <p:tgtEl>
                                          <p:spTgt spid="2">
                                            <p:txEl>
                                              <p:pRg st="5" end="5"/>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457200" y="-56255"/>
            <a:ext cx="8229600" cy="66787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Copperplate Gothic Bold" pitchFamily="34" charset="0"/>
                <a:ea typeface="Calibri" pitchFamily="34" charset="0"/>
                <a:cs typeface="Times New Roman" pitchFamily="18" charset="0"/>
              </a:rPr>
              <a:t>DEFINITION</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ts val="600"/>
              </a:spcAft>
              <a:buClrTx/>
              <a:buSzTx/>
              <a:buFontTx/>
              <a:buNone/>
              <a:tabLst/>
            </a:pPr>
            <a:r>
              <a:rPr kumimoji="0" lang="fr-FR" sz="2400" b="0" i="0" u="none" strike="noStrike" cap="none" normalizeH="0" baseline="0" dirty="0" smtClean="0">
                <a:ln>
                  <a:noFill/>
                </a:ln>
                <a:solidFill>
                  <a:srgbClr val="FF0000"/>
                </a:solidFill>
                <a:effectLst/>
                <a:latin typeface="Algerian" pitchFamily="82" charset="0"/>
                <a:ea typeface="Calibri" pitchFamily="34" charset="0"/>
                <a:cs typeface="Times New Roman" pitchFamily="18" charset="0"/>
              </a:rPr>
              <a:t>LA BIOCHIMIE</a:t>
            </a:r>
            <a:r>
              <a:rPr kumimoji="0" lang="fr-FR"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est une </a:t>
            </a:r>
            <a:r>
              <a:rPr kumimoji="0" lang="fr-FR"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science fondamentale </a:t>
            </a: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que concerne l’étude des </a:t>
            </a:r>
            <a:r>
              <a:rPr kumimoji="0" lang="fr-FR" sz="2400" b="0" i="0" u="sng" strike="noStrike" cap="none" normalizeH="0" baseline="0" dirty="0" smtClean="0">
                <a:ln>
                  <a:noFill/>
                </a:ln>
                <a:solidFill>
                  <a:schemeClr val="tx1"/>
                </a:solidFill>
                <a:effectLst/>
                <a:latin typeface="Arial" pitchFamily="34" charset="0"/>
                <a:ea typeface="Calibri" pitchFamily="34" charset="0"/>
                <a:cs typeface="Arial" pitchFamily="34" charset="0"/>
              </a:rPr>
              <a:t>molécules</a:t>
            </a: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et des </a:t>
            </a:r>
            <a:r>
              <a:rPr kumimoji="0" lang="fr-FR" sz="2400" b="0" i="0" u="sng" strike="noStrike" cap="none" normalizeH="0" baseline="0" dirty="0" smtClean="0">
                <a:ln>
                  <a:noFill/>
                </a:ln>
                <a:solidFill>
                  <a:schemeClr val="tx1"/>
                </a:solidFill>
                <a:effectLst/>
                <a:latin typeface="Arial" pitchFamily="34" charset="0"/>
                <a:ea typeface="Calibri" pitchFamily="34" charset="0"/>
                <a:cs typeface="Arial" pitchFamily="34" charset="0"/>
              </a:rPr>
              <a:t>réactions</a:t>
            </a: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ou leurs interactions.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ts val="600"/>
              </a:spcAft>
              <a:buClrTx/>
              <a:buSzTx/>
              <a:buFont typeface="Wingdings" pitchFamily="2" charset="2"/>
              <a:buChar char="v"/>
              <a:tabLst/>
            </a:pP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Biochimie constitue la base de ce que l’on appelle encore la biologie moléculaire.</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ts val="600"/>
              </a:spcAft>
              <a:buClrTx/>
              <a:buSzTx/>
              <a:buFont typeface="Wingdings" pitchFamily="2" charset="2"/>
              <a:buChar char="v"/>
              <a:tabLst/>
            </a:pP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Biochimie est une </a:t>
            </a:r>
            <a:r>
              <a:rPr kumimoji="0" lang="fr-FR" sz="2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interaction entre </a:t>
            </a: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(ou en résulte des) trois grandes domaines : </a:t>
            </a:r>
            <a:r>
              <a:rPr kumimoji="0" lang="fr-FR" sz="2400" b="0" i="1" u="none" strike="noStrike" cap="none" normalizeH="0" baseline="0" dirty="0" smtClean="0">
                <a:ln>
                  <a:noFill/>
                </a:ln>
                <a:solidFill>
                  <a:schemeClr val="tx1"/>
                </a:solidFill>
                <a:effectLst/>
                <a:latin typeface="Arial" pitchFamily="34" charset="0"/>
                <a:ea typeface="Calibri" pitchFamily="34" charset="0"/>
                <a:cs typeface="Arial" pitchFamily="34" charset="0"/>
              </a:rPr>
              <a:t>Biologie moléculaire </a:t>
            </a: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et cellulaire, </a:t>
            </a:r>
            <a:r>
              <a:rPr kumimoji="0" lang="fr-FR" sz="2400" b="0" i="1" u="none" strike="noStrike" cap="none" normalizeH="0" baseline="0" dirty="0" smtClean="0">
                <a:ln>
                  <a:noFill/>
                </a:ln>
                <a:solidFill>
                  <a:schemeClr val="tx1"/>
                </a:solidFill>
                <a:effectLst/>
                <a:latin typeface="Arial" pitchFamily="34" charset="0"/>
                <a:ea typeface="Calibri" pitchFamily="34" charset="0"/>
                <a:cs typeface="Arial" pitchFamily="34" charset="0"/>
              </a:rPr>
              <a:t>Immunologie</a:t>
            </a: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et </a:t>
            </a:r>
            <a:r>
              <a:rPr kumimoji="0" lang="fr-FR" sz="2400" b="0" i="1" u="none" strike="noStrike" cap="none" normalizeH="0" baseline="0" dirty="0" smtClean="0">
                <a:ln>
                  <a:noFill/>
                </a:ln>
                <a:solidFill>
                  <a:schemeClr val="tx1"/>
                </a:solidFill>
                <a:effectLst/>
                <a:latin typeface="Arial" pitchFamily="34" charset="0"/>
                <a:ea typeface="Calibri" pitchFamily="34" charset="0"/>
                <a:cs typeface="Arial" pitchFamily="34" charset="0"/>
              </a:rPr>
              <a:t>Génétique moléculaire</a:t>
            </a: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kumimoji="0" lang="fr-FR" sz="2400" b="0" i="1" u="none" strike="noStrike" cap="none" normalizeH="0" baseline="0" dirty="0" smtClean="0">
                <a:ln>
                  <a:noFill/>
                </a:ln>
                <a:solidFill>
                  <a:schemeClr val="tx1"/>
                </a:solidFill>
                <a:effectLst/>
                <a:latin typeface="Arial" pitchFamily="34" charset="0"/>
                <a:ea typeface="Calibri" pitchFamily="34" charset="0"/>
                <a:cs typeface="Arial" pitchFamily="34" charset="0"/>
              </a:rPr>
              <a:t>Physiologie</a:t>
            </a: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et </a:t>
            </a:r>
            <a:r>
              <a:rPr kumimoji="0" lang="fr-FR" sz="2400" b="0" i="1" u="none" strike="noStrike" cap="none" normalizeH="0" baseline="0" dirty="0" smtClean="0">
                <a:ln>
                  <a:noFill/>
                </a:ln>
                <a:solidFill>
                  <a:schemeClr val="tx1"/>
                </a:solidFill>
                <a:effectLst/>
                <a:latin typeface="Arial" pitchFamily="34" charset="0"/>
                <a:ea typeface="Calibri" pitchFamily="34" charset="0"/>
                <a:cs typeface="Arial" pitchFamily="34" charset="0"/>
              </a:rPr>
              <a:t>Pathologie moléculaire</a:t>
            </a: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ts val="600"/>
              </a:spcAft>
              <a:buClrTx/>
              <a:buSzTx/>
              <a:buFont typeface="Wingdings" pitchFamily="2" charset="2"/>
              <a:buChar char="v"/>
              <a:tabLst/>
            </a:pP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 première tache des biochimistes consiste en étude des toute les molécules et de les processus biochimique associe a al vie.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ts val="600"/>
              </a:spcAft>
              <a:buClrTx/>
              <a:buSzTx/>
              <a:buFont typeface="Wingdings" pitchFamily="2" charset="2"/>
              <a:buChar char="v"/>
              <a:tabLst/>
            </a:pP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Elle s’occupe avec l’étude des toutes les forme de vie, de les</a:t>
            </a:r>
            <a:r>
              <a:rPr kumimoji="0" lang="fr-FR" sz="24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organismes presque simple (virus, bactéries), a l’organisme humaine.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1443251"/>
            <a:ext cx="8001000" cy="42319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Copperplate Gothic Bold" pitchFamily="34" charset="0"/>
                <a:ea typeface="Calibri" pitchFamily="34" charset="0"/>
                <a:cs typeface="Times New Roman" pitchFamily="18" charset="0"/>
              </a:rPr>
              <a:t>LA SANTE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est strictement dépendent d’une équilibre harmonieuse entre les réactions biochimique de l’organisme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Copperplate Gothic Bold" pitchFamily="34" charset="0"/>
                <a:ea typeface="Calibri" pitchFamily="34" charset="0"/>
                <a:cs typeface="Times New Roman" pitchFamily="18" charset="0"/>
              </a:rPr>
              <a:t>LA MALADIE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réfléchir les défets (anomalies) des biomolécules, réactions ou processus biochimique.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ts val="60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principale préoccupation des chercheurs en médicine et docteurs concerne deux objective majore :</a:t>
            </a:r>
            <a:endParaRPr kumimoji="0" lang="en-US" sz="2400" b="0" i="0" u="none" strike="noStrike" cap="none" normalizeH="0" baseline="0" dirty="0" smtClean="0">
              <a:ln>
                <a:noFill/>
              </a:ln>
              <a:solidFill>
                <a:schemeClr val="tx1"/>
              </a:solidFill>
              <a:effectLst/>
              <a:latin typeface="Arial" pitchFamily="34" charset="0"/>
            </a:endParaRPr>
          </a:p>
          <a:p>
            <a:pPr lvl="1" algn="just" eaLnBrk="0" fontAlgn="base" hangingPunct="0">
              <a:spcBef>
                <a:spcPct val="0"/>
              </a:spcBef>
              <a:spcAft>
                <a:spcPct val="0"/>
              </a:spcAft>
              <a:buFontTx/>
              <a:buChar char="•"/>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Comprendre et maintenir de la sante ;</a:t>
            </a:r>
            <a:endParaRPr kumimoji="0" lang="en-US" sz="2400" b="0" i="0" u="none" strike="noStrike" cap="none" normalizeH="0" baseline="0" dirty="0" smtClean="0">
              <a:ln>
                <a:noFill/>
              </a:ln>
              <a:solidFill>
                <a:schemeClr val="tx1"/>
              </a:solidFill>
              <a:effectLst/>
              <a:latin typeface="Arial" pitchFamily="34" charset="0"/>
            </a:endParaRPr>
          </a:p>
          <a:p>
            <a:pPr lvl="1" algn="just" eaLnBrk="0" fontAlgn="base" hangingPunct="0">
              <a:spcBef>
                <a:spcPct val="0"/>
              </a:spcBef>
              <a:spcAft>
                <a:spcPct val="0"/>
              </a:spcAft>
              <a:buFontTx/>
              <a:buChar char="•"/>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Comprendre et effectivement traitement de l’état du malade</a:t>
            </a:r>
            <a:endParaRPr kumimoji="0" lang="fr-FR" sz="24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457200" y="923352"/>
            <a:ext cx="8458200"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Les déséquilibres</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 peut arrive de </a:t>
            </a:r>
            <a:r>
              <a:rPr kumimoji="0" lang="fr-FR" sz="2000" b="0" i="1" u="none" strike="noStrike" cap="none" normalizeH="0" baseline="0" dirty="0" smtClean="0">
                <a:ln>
                  <a:noFill/>
                </a:ln>
                <a:solidFill>
                  <a:schemeClr val="tx1"/>
                </a:solidFill>
                <a:effectLst/>
                <a:latin typeface="+mj-lt"/>
                <a:ea typeface="Calibri" pitchFamily="34" charset="0"/>
                <a:cs typeface="Times New Roman" pitchFamily="18" charset="0"/>
              </a:rPr>
              <a:t>l’extérieur</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 ou de </a:t>
            </a:r>
            <a:r>
              <a:rPr kumimoji="0" lang="fr-FR" sz="2000" b="0" i="1" u="none" strike="noStrike" cap="none" normalizeH="0" baseline="0" dirty="0" smtClean="0">
                <a:ln>
                  <a:noFill/>
                </a:ln>
                <a:solidFill>
                  <a:schemeClr val="tx1"/>
                </a:solidFill>
                <a:effectLst/>
                <a:latin typeface="+mj-lt"/>
                <a:ea typeface="Calibri" pitchFamily="34" charset="0"/>
                <a:cs typeface="Times New Roman" pitchFamily="18" charset="0"/>
              </a:rPr>
              <a:t>l’intérieur</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 Une des les </a:t>
            </a:r>
            <a:r>
              <a:rPr kumimoji="0" lang="fr-FR" sz="2000" b="0" i="0" u="sng" strike="noStrike" cap="none" normalizeH="0" baseline="0" dirty="0" smtClean="0">
                <a:ln>
                  <a:noFill/>
                </a:ln>
                <a:solidFill>
                  <a:srgbClr val="FF0000"/>
                </a:solidFill>
                <a:effectLst/>
                <a:latin typeface="+mj-lt"/>
                <a:ea typeface="Calibri" pitchFamily="34" charset="0"/>
                <a:cs typeface="Times New Roman" pitchFamily="18" charset="0"/>
              </a:rPr>
              <a:t>conditions principales</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 pur maintenir la sante :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une diète équilibré </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en certain principe nutritive :</a:t>
            </a:r>
            <a:endParaRPr kumimoji="0" lang="en-US" sz="2000" b="0" i="0" u="none" strike="noStrike" cap="none" normalizeH="0" baseline="0" dirty="0" smtClean="0">
              <a:ln>
                <a:noFill/>
              </a:ln>
              <a:solidFill>
                <a:schemeClr val="tx1"/>
              </a:solidFill>
              <a:effectLst/>
              <a:latin typeface="+mj-lt"/>
            </a:endParaRPr>
          </a:p>
          <a:p>
            <a:pPr lvl="2" eaLnBrk="0" fontAlgn="base" hangingPunct="0">
              <a:spcBef>
                <a:spcPct val="0"/>
              </a:spcBef>
              <a:spcAft>
                <a:spcPct val="0"/>
              </a:spcAft>
              <a:buFontTx/>
              <a:buChar char="•"/>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Vitamines</a:t>
            </a:r>
            <a:endParaRPr kumimoji="0" lang="en-US" sz="2000" b="0" i="0" u="none" strike="noStrike" cap="none" normalizeH="0" baseline="0" dirty="0" smtClean="0">
              <a:ln>
                <a:noFill/>
              </a:ln>
              <a:solidFill>
                <a:schemeClr val="tx1"/>
              </a:solidFill>
              <a:effectLst/>
              <a:latin typeface="+mj-lt"/>
            </a:endParaRPr>
          </a:p>
          <a:p>
            <a:pPr lvl="2" eaLnBrk="0" fontAlgn="base" hangingPunct="0">
              <a:spcBef>
                <a:spcPct val="0"/>
              </a:spcBef>
              <a:spcAft>
                <a:spcPct val="0"/>
              </a:spcAft>
              <a:buFontTx/>
              <a:buChar char="•"/>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Acide amines</a:t>
            </a:r>
            <a:endParaRPr kumimoji="0" lang="en-US" sz="2000" b="0" i="0" u="none" strike="noStrike" cap="none" normalizeH="0" baseline="0" dirty="0" smtClean="0">
              <a:ln>
                <a:noFill/>
              </a:ln>
              <a:solidFill>
                <a:schemeClr val="tx1"/>
              </a:solidFill>
              <a:effectLst/>
              <a:latin typeface="+mj-lt"/>
            </a:endParaRPr>
          </a:p>
          <a:p>
            <a:pPr lvl="2" eaLnBrk="0" fontAlgn="base" hangingPunct="0">
              <a:spcBef>
                <a:spcPct val="0"/>
              </a:spcBef>
              <a:spcAft>
                <a:spcPct val="0"/>
              </a:spcAft>
              <a:buFontTx/>
              <a:buChar char="•"/>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AG</a:t>
            </a:r>
            <a:endParaRPr kumimoji="0" lang="en-US" sz="2000" b="0" i="0" u="none" strike="noStrike" cap="none" normalizeH="0" baseline="0" dirty="0" smtClean="0">
              <a:ln>
                <a:noFill/>
              </a:ln>
              <a:solidFill>
                <a:schemeClr val="tx1"/>
              </a:solidFill>
              <a:effectLst/>
              <a:latin typeface="+mj-lt"/>
            </a:endParaRPr>
          </a:p>
          <a:p>
            <a:pPr lvl="2" eaLnBrk="0" fontAlgn="base" hangingPunct="0">
              <a:spcBef>
                <a:spcPct val="0"/>
              </a:spcBef>
              <a:spcAft>
                <a:spcPct val="0"/>
              </a:spcAft>
              <a:buFontTx/>
              <a:buChar char="•"/>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Minérales</a:t>
            </a:r>
            <a:endParaRPr kumimoji="0" lang="en-US" sz="2000" b="0" i="0" u="none" strike="noStrike" cap="none" normalizeH="0" baseline="0" dirty="0" smtClean="0">
              <a:ln>
                <a:noFill/>
              </a:ln>
              <a:solidFill>
                <a:schemeClr val="tx1"/>
              </a:solidFill>
              <a:effectLst/>
              <a:latin typeface="+mj-lt"/>
            </a:endParaRPr>
          </a:p>
          <a:p>
            <a:pPr lvl="2" eaLnBrk="0" fontAlgn="base" hangingPunct="0">
              <a:spcBef>
                <a:spcPct val="0"/>
              </a:spcBef>
              <a:spcAft>
                <a:spcPct val="0"/>
              </a:spcAft>
              <a:buFontTx/>
              <a:buChar char="•"/>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L’eau</a:t>
            </a:r>
            <a:endParaRPr kumimoji="0" lang="en-US" sz="2000" b="0" i="0" u="none" strike="noStrike" cap="none" normalizeH="0" baseline="0" dirty="0" smtClean="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fr-FR" sz="2000" i="0" u="sng" strike="noStrike" cap="none" normalizeH="0" baseline="0" dirty="0" smtClean="0">
                <a:ln>
                  <a:noFill/>
                </a:ln>
                <a:solidFill>
                  <a:srgbClr val="FF0000"/>
                </a:solidFill>
                <a:effectLst/>
                <a:latin typeface="+mj-lt"/>
                <a:ea typeface="Calibri" pitchFamily="34" charset="0"/>
                <a:cs typeface="Times New Roman" pitchFamily="18" charset="0"/>
              </a:rPr>
              <a:t>Les causes principales des maladies</a:t>
            </a:r>
            <a:r>
              <a:rPr kumimoji="0" lang="fr-FR" sz="2000"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sont :</a:t>
            </a:r>
            <a:endParaRPr kumimoji="0" lang="en-US" sz="2000" b="0" i="0" u="none" strike="noStrike" cap="none" normalizeH="0" baseline="0" dirty="0" smtClean="0">
              <a:ln>
                <a:noFill/>
              </a:ln>
              <a:solidFill>
                <a:schemeClr val="tx1"/>
              </a:solidFill>
              <a:effectLst/>
              <a:latin typeface="+mj-lt"/>
            </a:endParaRPr>
          </a:p>
          <a:p>
            <a:pPr lvl="1" eaLnBrk="0" fontAlgn="base" hangingPunct="0">
              <a:spcBef>
                <a:spcPct val="0"/>
              </a:spcBef>
              <a:spcAft>
                <a:spcPct val="0"/>
              </a:spcAft>
              <a:buFontTx/>
              <a:buChar char="•"/>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L’agents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physiques </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(trauma, T</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 extrême, spontanées modifications de pression, radiations)</a:t>
            </a:r>
            <a:endParaRPr kumimoji="0" lang="en-US" sz="2000" b="0" i="0" u="none" strike="noStrike" cap="none" normalizeH="0" baseline="0" dirty="0" smtClean="0">
              <a:ln>
                <a:noFill/>
              </a:ln>
              <a:solidFill>
                <a:schemeClr val="tx1"/>
              </a:solidFill>
              <a:effectLst/>
              <a:latin typeface="+mj-lt"/>
              <a:sym typeface="Symbol" pitchFamily="18" charset="2"/>
            </a:endParaRPr>
          </a:p>
          <a:p>
            <a:pPr lvl="1" eaLnBrk="0" fontAlgn="base" hangingPunct="0">
              <a:spcBef>
                <a:spcPct val="0"/>
              </a:spcBef>
              <a:spcAft>
                <a:spcPct val="0"/>
              </a:spcAft>
              <a:buFontTx/>
              <a:buChar char="•"/>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agents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chimiques </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et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pharmacologiques</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 : agents toxique, thérapeutique des agents pharmacologiques, </a:t>
            </a:r>
            <a:endParaRPr kumimoji="0" lang="en-US" sz="2000" b="0" i="0" u="none" strike="noStrike" cap="none" normalizeH="0" baseline="0" dirty="0" smtClean="0">
              <a:ln>
                <a:noFill/>
              </a:ln>
              <a:solidFill>
                <a:schemeClr val="tx1"/>
              </a:solidFill>
              <a:effectLst/>
              <a:latin typeface="+mj-lt"/>
              <a:sym typeface="Symbol" pitchFamily="18" charset="2"/>
            </a:endParaRPr>
          </a:p>
          <a:p>
            <a:pPr lvl="1" eaLnBrk="0" fontAlgn="base" hangingPunct="0">
              <a:spcBef>
                <a:spcPct val="0"/>
              </a:spcBef>
              <a:spcAft>
                <a:spcPct val="0"/>
              </a:spcAft>
              <a:buFontTx/>
              <a:buChar char="•"/>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des agents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biologiques</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 virus, bactéries, champignons, parasites, </a:t>
            </a:r>
            <a:endParaRPr kumimoji="0" lang="en-US" sz="2000" b="0" i="0" u="none" strike="noStrike" cap="none" normalizeH="0" baseline="0" dirty="0" smtClean="0">
              <a:ln>
                <a:noFill/>
              </a:ln>
              <a:solidFill>
                <a:schemeClr val="tx1"/>
              </a:solidFill>
              <a:effectLst/>
              <a:latin typeface="+mj-lt"/>
              <a:sym typeface="Symbol" pitchFamily="18" charset="2"/>
            </a:endParaRPr>
          </a:p>
          <a:p>
            <a:pPr lvl="1" eaLnBrk="0" fontAlgn="base" hangingPunct="0">
              <a:spcBef>
                <a:spcPct val="0"/>
              </a:spcBef>
              <a:spcAft>
                <a:spcPct val="0"/>
              </a:spcAft>
              <a:buFontTx/>
              <a:buChar char="•"/>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le manque d’O</a:t>
            </a:r>
            <a:r>
              <a:rPr kumimoji="0" lang="fr-FR" sz="2000" b="0" i="0" u="none" strike="noStrike" cap="none" normalizeH="0" baseline="-30000" dirty="0" smtClean="0">
                <a:ln>
                  <a:noFill/>
                </a:ln>
                <a:solidFill>
                  <a:schemeClr val="tx1"/>
                </a:solidFill>
                <a:effectLst/>
                <a:latin typeface="+mj-lt"/>
                <a:ea typeface="Calibri" pitchFamily="34" charset="0"/>
                <a:cs typeface="Times New Roman" pitchFamily="18" charset="0"/>
                <a:sym typeface="Symbol" pitchFamily="18" charset="2"/>
              </a:rPr>
              <a:t>2</a:t>
            </a:r>
            <a:endParaRPr kumimoji="0" lang="en-US" sz="2000" b="0" i="0" u="none" strike="noStrike" cap="none" normalizeH="0" baseline="0" dirty="0" smtClean="0">
              <a:ln>
                <a:noFill/>
              </a:ln>
              <a:solidFill>
                <a:schemeClr val="tx1"/>
              </a:solidFill>
              <a:effectLst/>
              <a:latin typeface="+mj-lt"/>
              <a:sym typeface="Symbol" pitchFamily="18" charset="2"/>
            </a:endParaRPr>
          </a:p>
          <a:p>
            <a:pPr lvl="1" eaLnBrk="0" fontAlgn="base" hangingPunct="0">
              <a:spcBef>
                <a:spcPct val="0"/>
              </a:spcBef>
              <a:spcAft>
                <a:spcPct val="0"/>
              </a:spcAft>
              <a:buFontTx/>
              <a:buChar char="•"/>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facteurs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génétiques</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 les maladies moléculaires, génétiques</a:t>
            </a:r>
            <a:endParaRPr kumimoji="0" lang="en-US" sz="2000" b="0" i="0" u="none" strike="noStrike" cap="none" normalizeH="0" baseline="0" dirty="0" smtClean="0">
              <a:ln>
                <a:noFill/>
              </a:ln>
              <a:solidFill>
                <a:schemeClr val="tx1"/>
              </a:solidFill>
              <a:effectLst/>
              <a:latin typeface="+mj-lt"/>
              <a:sym typeface="Symbol" pitchFamily="18" charset="2"/>
            </a:endParaRPr>
          </a:p>
          <a:p>
            <a:pPr lvl="1" eaLnBrk="0" fontAlgn="base" hangingPunct="0">
              <a:spcBef>
                <a:spcPct val="0"/>
              </a:spcBef>
              <a:spcAft>
                <a:spcPct val="0"/>
              </a:spcAft>
              <a:buFontTx/>
              <a:buChar char="•"/>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réactions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immunologiques</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 maladies auto-immunes ;</a:t>
            </a:r>
            <a:endParaRPr kumimoji="0" lang="en-US" sz="2000" b="0" i="0" u="none" strike="noStrike" cap="none" normalizeH="0" baseline="0" dirty="0" smtClean="0">
              <a:ln>
                <a:noFill/>
              </a:ln>
              <a:solidFill>
                <a:schemeClr val="tx1"/>
              </a:solidFill>
              <a:effectLst/>
              <a:latin typeface="+mj-lt"/>
              <a:sym typeface="Symbol" pitchFamily="18" charset="2"/>
            </a:endParaRPr>
          </a:p>
          <a:p>
            <a:pPr lvl="1" eaLnBrk="0" fontAlgn="base" hangingPunct="0">
              <a:spcBef>
                <a:spcPct val="0"/>
              </a:spcBef>
              <a:spcAft>
                <a:spcPct val="0"/>
              </a:spcAft>
              <a:buFontTx/>
              <a:buChar char="•"/>
            </a:pP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déséquilibre nutritionnel</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sym typeface="Symbol" pitchFamily="18" charset="2"/>
              </a:rPr>
              <a:t>: les excès ou les déséquilibres nutritionnels des défauts du système endocrinien: les défauts ou les excès hormonal.</a:t>
            </a:r>
            <a:endParaRPr kumimoji="0" lang="en-US" sz="2000" b="0" i="0" u="none" strike="noStrike" cap="none" normalizeH="0" baseline="0" dirty="0" smtClean="0">
              <a:ln>
                <a:noFill/>
              </a:ln>
              <a:solidFill>
                <a:schemeClr val="tx1"/>
              </a:solidFill>
              <a:effectLst/>
              <a:latin typeface="+mj-lt"/>
              <a:sym typeface="Symbol" pitchFamily="18" charset="2"/>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sym typeface="Symbol" pitchFamily="18" charset="2"/>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066800" y="615689"/>
            <a:ext cx="74676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LA BIOCHIMIE: UNE DISCIPLINE D'ETUDE PRESQUE DIFFICILE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Plusieurs causes sont derrière cette situation actuelle dont, en particulier:</a:t>
            </a:r>
            <a:b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Diversité des molécules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1940</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on ne connaissait que les structures de quelques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centaines de composés</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Peu de voies métaboliques avaient été décrites.</a:t>
            </a: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Actuellement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nombre de composés biochimiques isolés, purifiés et étudiés s'exprime par </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milliards</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lang="en-US" sz="2000" dirty="0" smtClean="0">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US" sz="2000" b="0" i="1" u="none" strike="noStrike" cap="none" normalizeH="0" dirty="0" smtClean="0">
                <a:ln>
                  <a:noFill/>
                </a:ln>
                <a:solidFill>
                  <a:schemeClr val="tx1"/>
                </a:solidFill>
                <a:effectLst/>
                <a:latin typeface="Arial" pitchFamily="34" charset="0"/>
                <a:ea typeface="Calibri" pitchFamily="34" charset="0"/>
                <a:cs typeface="Times New Roman" pitchFamily="18" charset="0"/>
              </a:rPr>
              <a:t> </a:t>
            </a:r>
            <a:r>
              <a:rPr kumimoji="0" lang="fr-FR" sz="2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EST DEVENU IMPOSSIBLE AUX SPECIALISTES DE TOUT RETENIR ET DE TOUT CONNAITRE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Absence de méthodes idéales pour l'enseignement de la Biochimie.</a:t>
            </a:r>
            <a:endParaRPr kumimoji="0" lang="fr-FR" sz="2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28600" y="16095"/>
            <a:ext cx="8610600" cy="67556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0000"/>
                </a:solidFill>
                <a:effectLst/>
                <a:latin typeface="Copperplate Gothic Bold" pitchFamily="34" charset="0"/>
                <a:ea typeface="Calibri" pitchFamily="34" charset="0"/>
                <a:cs typeface="Times New Roman" pitchFamily="18" charset="0"/>
              </a:rPr>
              <a:t>CONSEILS POUR LES ETTUDIANTES</a:t>
            </a: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900" b="0" i="0" u="none" strike="noStrike" cap="none" normalizeH="0" baseline="0" dirty="0" smtClean="0">
              <a:ln>
                <a:noFill/>
              </a:ln>
              <a:solidFill>
                <a:schemeClr val="tx1"/>
              </a:solidFill>
              <a:effectLst/>
              <a:latin typeface="Arial" pitchFamily="34" charset="0"/>
            </a:endParaRPr>
          </a:p>
          <a:p>
            <a:pPr marL="0" marR="0" lvl="0" indent="457200" algn="just" defTabSz="914400" rtl="0" eaLnBrk="0" fontAlgn="base" latinLnBrk="0" hangingPunct="0">
              <a:lnSpc>
                <a:spcPct val="100000"/>
              </a:lnSpc>
              <a:spcBef>
                <a:spcPts val="600"/>
              </a:spcBef>
              <a:spcAft>
                <a:spcPct val="0"/>
              </a:spcAft>
              <a:buClrTx/>
              <a:buSzTx/>
              <a:buFontTx/>
              <a:buNone/>
              <a:tabLst/>
            </a:pPr>
            <a: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fr-FR"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fr-FR" sz="2000" b="0" i="0" u="none" strike="noStrike" cap="none" normalizeH="0" baseline="0" dirty="0" smtClean="0">
                <a:ln>
                  <a:noFill/>
                </a:ln>
                <a:solidFill>
                  <a:schemeClr val="tx1"/>
                </a:solidFill>
                <a:effectLst/>
                <a:latin typeface="+mj-lt"/>
                <a:ea typeface="Calibri" pitchFamily="34" charset="0"/>
                <a:cs typeface="Arial" pitchFamily="34" charset="0"/>
              </a:rPr>
              <a:t>Tous les cours et parties d'un même </a:t>
            </a:r>
            <a:r>
              <a:rPr kumimoji="0" lang="fr-FR" sz="2000" b="1" i="0" u="none" strike="noStrike" cap="none" normalizeH="0" baseline="0" dirty="0" smtClean="0">
                <a:ln>
                  <a:noFill/>
                </a:ln>
                <a:solidFill>
                  <a:schemeClr val="tx1"/>
                </a:solidFill>
                <a:effectLst/>
                <a:latin typeface="+mj-lt"/>
                <a:ea typeface="Calibri" pitchFamily="34" charset="0"/>
                <a:cs typeface="Arial" pitchFamily="34" charset="0"/>
              </a:rPr>
              <a:t>cours sont interdépendants</a:t>
            </a:r>
            <a:r>
              <a:rPr kumimoji="0" lang="fr-FR" sz="2000" b="0" i="0" u="none" strike="noStrike" cap="none" normalizeH="0" baseline="0" dirty="0" smtClean="0">
                <a:ln>
                  <a:noFill/>
                </a:ln>
                <a:solidFill>
                  <a:schemeClr val="tx1"/>
                </a:solidFill>
                <a:effectLst/>
                <a:latin typeface="+mj-lt"/>
                <a:ea typeface="Calibri" pitchFamily="34" charset="0"/>
                <a:cs typeface="Arial" pitchFamily="34" charset="0"/>
              </a:rPr>
              <a:t>. Les interactions sont permanentes entre les parties théoriques d'un cours et ses travaux pratiques.</a:t>
            </a: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457200" algn="just" defTabSz="914400" rtl="0" eaLnBrk="0" fontAlgn="base" latinLnBrk="0" hangingPunct="0">
              <a:lnSpc>
                <a:spcPct val="100000"/>
              </a:lnSpc>
              <a:spcBef>
                <a:spcPts val="600"/>
              </a:spcBef>
              <a:spcAft>
                <a:spcPts val="600"/>
              </a:spcAft>
              <a:buClrTx/>
              <a:buSzTx/>
              <a:buFont typeface="Wingdings" pitchFamily="2" charset="2"/>
              <a:buChar char="§"/>
              <a:tabLst/>
            </a:pPr>
            <a:r>
              <a:rPr kumimoji="0" lang="fr-FR" sz="2000" b="0" i="0" u="none" strike="noStrike" cap="none" normalizeH="0" baseline="0" dirty="0" smtClean="0">
                <a:ln>
                  <a:noFill/>
                </a:ln>
                <a:solidFill>
                  <a:schemeClr val="tx1"/>
                </a:solidFill>
                <a:effectLst/>
                <a:latin typeface="+mj-lt"/>
                <a:ea typeface="Calibri" pitchFamily="34" charset="0"/>
                <a:cs typeface="Arial" pitchFamily="34" charset="0"/>
              </a:rPr>
              <a:t>Des connaissances en </a:t>
            </a:r>
            <a:r>
              <a:rPr kumimoji="0" lang="fr-FR" sz="2000" b="1" i="0" u="none" strike="noStrike" cap="none" normalizeH="0" baseline="0" dirty="0" smtClean="0">
                <a:ln>
                  <a:noFill/>
                </a:ln>
                <a:solidFill>
                  <a:schemeClr val="tx1"/>
                </a:solidFill>
                <a:effectLst/>
                <a:latin typeface="+mj-lt"/>
                <a:ea typeface="Calibri" pitchFamily="34" charset="0"/>
                <a:cs typeface="Arial" pitchFamily="34" charset="0"/>
              </a:rPr>
              <a:t>chimie organique</a:t>
            </a:r>
            <a:r>
              <a:rPr kumimoji="0" lang="fr-FR" sz="2000" b="0" i="0" u="none" strike="noStrike" cap="none" normalizeH="0" baseline="0" dirty="0" smtClean="0">
                <a:ln>
                  <a:noFill/>
                </a:ln>
                <a:solidFill>
                  <a:schemeClr val="tx1"/>
                </a:solidFill>
                <a:effectLst/>
                <a:latin typeface="+mj-lt"/>
                <a:ea typeface="Calibri" pitchFamily="34" charset="0"/>
                <a:cs typeface="Arial" pitchFamily="34" charset="0"/>
              </a:rPr>
              <a:t> sont nécessaires pour bien comprendre les fondements biochimiques de plusieurs réactions.</a:t>
            </a:r>
            <a:endParaRPr lang="en-US" sz="2000" dirty="0" smtClean="0">
              <a:latin typeface="+mj-lt"/>
              <a:cs typeface="Arial" pitchFamily="34" charset="0"/>
            </a:endParaRPr>
          </a:p>
          <a:p>
            <a:pPr marL="0" marR="0" lvl="0" indent="457200" algn="just" defTabSz="914400" rtl="0" eaLnBrk="0" fontAlgn="base" latinLnBrk="0" hangingPunct="0">
              <a:lnSpc>
                <a:spcPct val="100000"/>
              </a:lnSpc>
              <a:spcBef>
                <a:spcPts val="600"/>
              </a:spcBef>
              <a:spcAft>
                <a:spcPts val="600"/>
              </a:spcAft>
              <a:buClrTx/>
              <a:buSzTx/>
              <a:buFont typeface="Wingdings" pitchFamily="2" charset="2"/>
              <a:buChar char="§"/>
              <a:tabLst/>
            </a:pPr>
            <a:r>
              <a:rPr kumimoji="0" lang="fr-FR" sz="2000" b="0" i="0" u="none" strike="noStrike" cap="none" normalizeH="0" baseline="0" dirty="0" smtClean="0">
                <a:ln>
                  <a:noFill/>
                </a:ln>
                <a:solidFill>
                  <a:schemeClr val="tx1"/>
                </a:solidFill>
                <a:effectLst/>
                <a:latin typeface="+mj-lt"/>
                <a:ea typeface="Calibri" pitchFamily="34" charset="0"/>
                <a:cs typeface="Arial" pitchFamily="34" charset="0"/>
              </a:rPr>
              <a:t>Certains cours sont longs et en interaction avec les cours précédents. Il devient </a:t>
            </a:r>
            <a:r>
              <a:rPr kumimoji="0" lang="fr-FR" sz="2000" b="1" i="0" u="none" strike="noStrike" cap="none" normalizeH="0" baseline="0" dirty="0" smtClean="0">
                <a:ln>
                  <a:noFill/>
                </a:ln>
                <a:solidFill>
                  <a:schemeClr val="tx1"/>
                </a:solidFill>
                <a:effectLst/>
                <a:latin typeface="+mj-lt"/>
                <a:ea typeface="Calibri" pitchFamily="34" charset="0"/>
                <a:cs typeface="Arial" pitchFamily="34" charset="0"/>
              </a:rPr>
              <a:t>impossible de rattraper un retard de plusieurs mois</a:t>
            </a:r>
            <a:r>
              <a:rPr kumimoji="0" lang="fr-FR" sz="2000" b="0" i="0" u="none" strike="noStrike" cap="none" normalizeH="0" baseline="0" dirty="0" smtClean="0">
                <a:ln>
                  <a:noFill/>
                </a:ln>
                <a:solidFill>
                  <a:schemeClr val="tx1"/>
                </a:solidFill>
                <a:effectLst/>
                <a:latin typeface="+mj-lt"/>
                <a:ea typeface="Calibri" pitchFamily="34" charset="0"/>
                <a:cs typeface="Arial" pitchFamily="34" charset="0"/>
              </a:rPr>
              <a:t> dans l'assimilation des cours. </a:t>
            </a: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457200" algn="just" defTabSz="914400" rtl="0" eaLnBrk="0" fontAlgn="base" latinLnBrk="0" hangingPunct="0">
              <a:lnSpc>
                <a:spcPct val="100000"/>
              </a:lnSpc>
              <a:spcBef>
                <a:spcPts val="600"/>
              </a:spcBef>
              <a:spcAft>
                <a:spcPts val="600"/>
              </a:spcAft>
              <a:buClrTx/>
              <a:buSzTx/>
              <a:buFont typeface="Wingdings" pitchFamily="2" charset="2"/>
              <a:buChar char="§"/>
              <a:tabLst/>
            </a:pPr>
            <a:r>
              <a:rPr kumimoji="0" lang="fr-FR" sz="2000" b="0" i="0" u="none" strike="noStrike" cap="none" normalizeH="0" baseline="0" dirty="0" smtClean="0">
                <a:ln>
                  <a:noFill/>
                </a:ln>
                <a:solidFill>
                  <a:schemeClr val="tx1"/>
                </a:solidFill>
                <a:effectLst/>
                <a:latin typeface="+mj-lt"/>
                <a:ea typeface="Calibri" pitchFamily="34" charset="0"/>
                <a:cs typeface="Arial" pitchFamily="34" charset="0"/>
              </a:rPr>
              <a:t>Il est recommandé de</a:t>
            </a:r>
            <a:r>
              <a:rPr kumimoji="0" lang="fr-FR" sz="2000" b="1" i="0" u="none" strike="noStrike" cap="none" normalizeH="0" baseline="0" dirty="0" smtClean="0">
                <a:ln>
                  <a:noFill/>
                </a:ln>
                <a:solidFill>
                  <a:schemeClr val="tx1"/>
                </a:solidFill>
                <a:effectLst/>
                <a:latin typeface="+mj-lt"/>
                <a:ea typeface="Calibri" pitchFamily="34" charset="0"/>
                <a:cs typeface="Arial" pitchFamily="34" charset="0"/>
              </a:rPr>
              <a:t> travailler régulièrement </a:t>
            </a:r>
            <a:r>
              <a:rPr kumimoji="0" lang="fr-FR" sz="2000" b="0" i="0" u="none" strike="noStrike" cap="none" normalizeH="0" baseline="0" dirty="0" smtClean="0">
                <a:ln>
                  <a:noFill/>
                </a:ln>
                <a:solidFill>
                  <a:schemeClr val="tx1"/>
                </a:solidFill>
                <a:effectLst/>
                <a:latin typeface="+mj-lt"/>
                <a:ea typeface="Calibri" pitchFamily="34" charset="0"/>
                <a:cs typeface="Arial" pitchFamily="34" charset="0"/>
              </a:rPr>
              <a:t>et commencer à travailler dès la rentrée officielle.</a:t>
            </a: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457200" algn="just" defTabSz="914400" rtl="0" eaLnBrk="0" fontAlgn="base" latinLnBrk="0" hangingPunct="0">
              <a:lnSpc>
                <a:spcPct val="100000"/>
              </a:lnSpc>
              <a:spcBef>
                <a:spcPct val="0"/>
              </a:spcBef>
              <a:spcAft>
                <a:spcPts val="1200"/>
              </a:spcAft>
              <a:buClrTx/>
              <a:buSzTx/>
              <a:buFontTx/>
              <a:buNone/>
              <a:tabLst/>
            </a:pPr>
            <a:r>
              <a:rPr kumimoji="0" lang="fr-FR" sz="2000" b="1" i="0" u="none" strike="noStrike" cap="none" normalizeH="0" baseline="0" dirty="0" smtClean="0">
                <a:ln>
                  <a:noFill/>
                </a:ln>
                <a:solidFill>
                  <a:schemeClr val="tx1"/>
                </a:solidFill>
                <a:effectLst/>
                <a:latin typeface="+mj-lt"/>
                <a:ea typeface="Calibri" pitchFamily="34" charset="0"/>
                <a:cs typeface="Arial" pitchFamily="34" charset="0"/>
              </a:rPr>
              <a:t>TRAVAILLEZ INTELLIGEMMENT !</a:t>
            </a: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457200" algn="just" defTabSz="914400" rtl="0" eaLnBrk="0" fontAlgn="base" latinLnBrk="0" hangingPunct="0">
              <a:lnSpc>
                <a:spcPct val="100000"/>
              </a:lnSpc>
              <a:spcBef>
                <a:spcPct val="0"/>
              </a:spcBef>
              <a:spcAft>
                <a:spcPts val="600"/>
              </a:spcAft>
              <a:buClrTx/>
              <a:buSzTx/>
              <a:buFont typeface="Wingdings" pitchFamily="2" charset="2"/>
              <a:buChar char="ü"/>
              <a:tabLst/>
            </a:pPr>
            <a:r>
              <a:rPr kumimoji="0" lang="fr-FR" sz="2000" b="1" i="0" u="none" strike="noStrike" cap="none" normalizeH="0" baseline="0" dirty="0" smtClean="0">
                <a:ln>
                  <a:noFill/>
                </a:ln>
                <a:solidFill>
                  <a:schemeClr val="tx1"/>
                </a:solidFill>
                <a:effectLst/>
                <a:latin typeface="+mj-lt"/>
                <a:ea typeface="Calibri" pitchFamily="34" charset="0"/>
                <a:cs typeface="Arial" pitchFamily="34" charset="0"/>
              </a:rPr>
              <a:t>Mémoriser est insuffisant</a:t>
            </a:r>
            <a:r>
              <a:rPr kumimoji="0" lang="fr-FR" sz="2000" b="0" i="0" u="none" strike="noStrike" cap="none" normalizeH="0" baseline="0" dirty="0" smtClean="0">
                <a:ln>
                  <a:noFill/>
                </a:ln>
                <a:solidFill>
                  <a:schemeClr val="tx1"/>
                </a:solidFill>
                <a:effectLst/>
                <a:latin typeface="+mj-lt"/>
                <a:ea typeface="Calibri" pitchFamily="34" charset="0"/>
                <a:cs typeface="Arial" pitchFamily="34" charset="0"/>
              </a:rPr>
              <a:t>. Lire les notes n'est pas suffisant. En étudiant il faut </a:t>
            </a:r>
            <a:r>
              <a:rPr kumimoji="0" lang="fr-FR" sz="2000" b="1" i="0" u="none" strike="noStrike" cap="none" normalizeH="0" baseline="0" dirty="0" smtClean="0">
                <a:ln>
                  <a:noFill/>
                </a:ln>
                <a:solidFill>
                  <a:schemeClr val="tx1"/>
                </a:solidFill>
                <a:effectLst/>
                <a:latin typeface="+mj-lt"/>
                <a:ea typeface="Calibri" pitchFamily="34" charset="0"/>
                <a:cs typeface="Arial" pitchFamily="34" charset="0"/>
              </a:rPr>
              <a:t>approfondir</a:t>
            </a:r>
            <a:r>
              <a:rPr kumimoji="0" lang="fr-FR" sz="2000" b="0" i="0" u="none" strike="noStrike" cap="none" normalizeH="0" baseline="0" dirty="0" smtClean="0">
                <a:ln>
                  <a:noFill/>
                </a:ln>
                <a:solidFill>
                  <a:schemeClr val="tx1"/>
                </a:solidFill>
                <a:effectLst/>
                <a:latin typeface="+mj-lt"/>
                <a:ea typeface="Calibri" pitchFamily="34" charset="0"/>
                <a:cs typeface="Arial" pitchFamily="34" charset="0"/>
              </a:rPr>
              <a:t> et </a:t>
            </a:r>
            <a:r>
              <a:rPr kumimoji="0" lang="fr-FR" sz="2000" b="1" i="0" u="none" strike="noStrike" cap="none" normalizeH="0" baseline="0" dirty="0" smtClean="0">
                <a:ln>
                  <a:noFill/>
                </a:ln>
                <a:solidFill>
                  <a:schemeClr val="tx1"/>
                </a:solidFill>
                <a:effectLst/>
                <a:latin typeface="+mj-lt"/>
                <a:ea typeface="Calibri" pitchFamily="34" charset="0"/>
                <a:cs typeface="Arial" pitchFamily="34" charset="0"/>
              </a:rPr>
              <a:t>raisonner</a:t>
            </a:r>
            <a:r>
              <a:rPr kumimoji="0" lang="fr-FR" sz="2000" b="0" i="0" u="none" strike="noStrike" cap="none" normalizeH="0" baseline="0" dirty="0" smtClean="0">
                <a:ln>
                  <a:noFill/>
                </a:ln>
                <a:solidFill>
                  <a:schemeClr val="tx1"/>
                </a:solidFill>
                <a:effectLst/>
                <a:latin typeface="+mj-lt"/>
                <a:ea typeface="Calibri" pitchFamily="34" charset="0"/>
                <a:cs typeface="Arial" pitchFamily="34" charset="0"/>
              </a:rPr>
              <a:t>.</a:t>
            </a: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457200" algn="just" defTabSz="914400" rtl="0" eaLnBrk="0" fontAlgn="base" latinLnBrk="0" hangingPunct="0">
              <a:lnSpc>
                <a:spcPct val="100000"/>
              </a:lnSpc>
              <a:spcBef>
                <a:spcPct val="0"/>
              </a:spcBef>
              <a:spcAft>
                <a:spcPts val="600"/>
              </a:spcAft>
              <a:buClrTx/>
              <a:buSzTx/>
              <a:buFont typeface="Wingdings" pitchFamily="2" charset="2"/>
              <a:buChar char="ü"/>
              <a:tabLst/>
            </a:pPr>
            <a:r>
              <a:rPr kumimoji="0" lang="fr-FR" sz="2000" b="0" i="0" u="none" strike="noStrike" cap="none" normalizeH="0" baseline="0" dirty="0" smtClean="0">
                <a:ln>
                  <a:noFill/>
                </a:ln>
                <a:solidFill>
                  <a:schemeClr val="tx1"/>
                </a:solidFill>
                <a:effectLst/>
                <a:latin typeface="+mj-lt"/>
                <a:ea typeface="Calibri" pitchFamily="34" charset="0"/>
                <a:cs typeface="Arial" pitchFamily="34" charset="0"/>
              </a:rPr>
              <a:t>Développer une </a:t>
            </a:r>
            <a:r>
              <a:rPr kumimoji="0" lang="fr-FR" sz="2000" b="1" i="0" u="none" strike="noStrike" cap="none" normalizeH="0" baseline="0" dirty="0" smtClean="0">
                <a:ln>
                  <a:noFill/>
                </a:ln>
                <a:solidFill>
                  <a:schemeClr val="tx1"/>
                </a:solidFill>
                <a:effectLst/>
                <a:latin typeface="+mj-lt"/>
                <a:ea typeface="Calibri" pitchFamily="34" charset="0"/>
                <a:cs typeface="Arial" pitchFamily="34" charset="0"/>
              </a:rPr>
              <a:t>attention permanente</a:t>
            </a:r>
            <a:r>
              <a:rPr kumimoji="0" lang="fr-FR" sz="2000" b="0" i="0" u="none" strike="noStrike" cap="none" normalizeH="0" baseline="0" dirty="0" smtClean="0">
                <a:ln>
                  <a:noFill/>
                </a:ln>
                <a:solidFill>
                  <a:schemeClr val="tx1"/>
                </a:solidFill>
                <a:effectLst/>
                <a:latin typeface="+mj-lt"/>
                <a:ea typeface="Calibri" pitchFamily="34" charset="0"/>
                <a:cs typeface="Arial" pitchFamily="34" charset="0"/>
              </a:rPr>
              <a:t> pour une perception active du cours. Prendre des notes complémentaires.</a:t>
            </a:r>
            <a:endParaRPr lang="en-US" sz="2000" dirty="0" smtClean="0">
              <a:latin typeface="+mj-lt"/>
              <a:cs typeface="Arial" pitchFamily="34" charset="0"/>
            </a:endParaRPr>
          </a:p>
          <a:p>
            <a:pPr marL="0" marR="0" lvl="0" indent="457200" algn="just" defTabSz="914400" rtl="0" eaLnBrk="0" fontAlgn="base" latinLnBrk="0" hangingPunct="0">
              <a:lnSpc>
                <a:spcPct val="100000"/>
              </a:lnSpc>
              <a:spcBef>
                <a:spcPct val="0"/>
              </a:spcBef>
              <a:spcAft>
                <a:spcPts val="600"/>
              </a:spcAft>
              <a:buClrTx/>
              <a:buSzTx/>
              <a:buFont typeface="Wingdings" pitchFamily="2" charset="2"/>
              <a:buChar char="ü"/>
              <a:tabLst/>
            </a:pPr>
            <a:r>
              <a:rPr kumimoji="0" lang="fr-FR" sz="2000" b="0" i="0" u="none" strike="noStrike" cap="none" normalizeH="0" baseline="0" dirty="0" smtClean="0">
                <a:ln>
                  <a:noFill/>
                </a:ln>
                <a:solidFill>
                  <a:schemeClr val="tx1"/>
                </a:solidFill>
                <a:effectLst/>
                <a:latin typeface="+mj-lt"/>
                <a:ea typeface="Calibri" pitchFamily="34" charset="0"/>
                <a:cs typeface="Arial" pitchFamily="34" charset="0"/>
              </a:rPr>
              <a:t>Au laboratoire, il faut être capable d'expliquer, de justifier et d'analyser le mode opératoire en le liant aux données.</a:t>
            </a:r>
            <a:endParaRPr kumimoji="0" lang="fr-FR" sz="20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60262"/>
            <a:ext cx="80772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fr-FR" sz="2800" b="1" i="0" u="none" strike="noStrike" cap="none" normalizeH="0" baseline="0" dirty="0" smtClean="0">
              <a:ln>
                <a:noFill/>
              </a:ln>
              <a:solidFill>
                <a:srgbClr val="FF0000"/>
              </a:solidFill>
              <a:effectLst/>
              <a:latin typeface="Copperplate Gothic Bold" pitchFamily="34" charset="0"/>
              <a:ea typeface="Calibri" pitchFamily="34"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0000"/>
                </a:solidFill>
                <a:effectLst/>
                <a:latin typeface="Copperplate Gothic Bold" pitchFamily="34" charset="0"/>
                <a:ea typeface="Calibri" pitchFamily="34" charset="0"/>
                <a:cs typeface="Times New Roman" pitchFamily="18" charset="0"/>
              </a:rPr>
              <a:t>LA CELLULE</a:t>
            </a:r>
            <a:r>
              <a:rPr kumimoji="0" lang="fr-FR" sz="2800" b="0" i="0" u="none" strike="noStrike" cap="none" normalizeH="0" baseline="0" dirty="0" smtClean="0">
                <a:ln>
                  <a:noFill/>
                </a:ln>
                <a:solidFill>
                  <a:srgbClr val="FF0000"/>
                </a:solidFill>
                <a:effectLst/>
                <a:latin typeface="Copperplate Gothic Bold" pitchFamily="34" charset="0"/>
                <a:ea typeface="Calibri" pitchFamily="34" charset="0"/>
                <a:cs typeface="Times New Roman" pitchFamily="18" charset="0"/>
              </a:rPr>
              <a:t> </a:t>
            </a:r>
          </a:p>
          <a:p>
            <a:pPr marL="0" marR="0" lvl="0" indent="457200" algn="just" defTabSz="914400" rtl="0" eaLnBrk="1" fontAlgn="base" latinLnBrk="0" hangingPunct="1">
              <a:lnSpc>
                <a:spcPct val="100000"/>
              </a:lnSpc>
              <a:spcBef>
                <a:spcPct val="0"/>
              </a:spcBef>
              <a:spcAft>
                <a:spcPct val="0"/>
              </a:spcAft>
              <a:buClrTx/>
              <a:buSzTx/>
              <a:buFontTx/>
              <a:buNone/>
              <a:tabLst/>
            </a:pPr>
            <a:endParaRPr lang="fr-FR" sz="2000" dirty="0" smtClean="0">
              <a:latin typeface="Times New Roman" pitchFamily="18" charset="0"/>
              <a:ea typeface="Calibri" pitchFamily="34" charset="0"/>
              <a:cs typeface="Times New Roman" pitchFamily="18" charset="0"/>
            </a:endParaRP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fr-FR" sz="2000" b="1" i="0"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457200" algn="just" defTabSz="914400" rtl="0" eaLnBrk="1" fontAlgn="base" latinLnBrk="0" hangingPunct="1">
              <a:lnSpc>
                <a:spcPct val="100000"/>
              </a:lnSpc>
              <a:spcBef>
                <a:spcPct val="0"/>
              </a:spcBef>
              <a:spcAft>
                <a:spcPct val="0"/>
              </a:spcAft>
              <a:buClrTx/>
              <a:buSzTx/>
              <a:buFontTx/>
              <a:buNone/>
              <a:tabLst/>
            </a:pPr>
            <a:r>
              <a:rPr kumimoji="0" lang="fr-FR" sz="2000" b="1" i="0" strike="noStrike" cap="none" normalizeH="0" baseline="0" dirty="0" smtClean="0">
                <a:ln>
                  <a:noFill/>
                </a:ln>
                <a:solidFill>
                  <a:schemeClr val="tx1"/>
                </a:solidFill>
                <a:effectLst/>
                <a:latin typeface="Arial" pitchFamily="34" charset="0"/>
                <a:ea typeface="Calibri" pitchFamily="34" charset="0"/>
                <a:cs typeface="Arial" pitchFamily="34" charset="0"/>
              </a:rPr>
              <a:t>l’unité structurale </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des vivant organismes.</a:t>
            </a:r>
          </a:p>
          <a:p>
            <a:pPr marL="0" marR="0" lvl="0" indent="45720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ts val="1200"/>
              </a:spcAft>
              <a:buClrTx/>
              <a:buSzTx/>
              <a:buFontTx/>
              <a:buNone/>
              <a:tabLst/>
            </a:pPr>
            <a:r>
              <a:rPr kumimoji="0" lang="fr-FR" sz="2000" b="0" i="0" u="none" strike="noStrike" cap="none" normalizeH="0" baseline="0" dirty="0" smtClean="0">
                <a:ln>
                  <a:noFill/>
                </a:ln>
                <a:solidFill>
                  <a:schemeClr val="tx1"/>
                </a:solidFill>
                <a:effectLst/>
                <a:latin typeface="Copperplate Gothic Bold" pitchFamily="34" charset="0"/>
                <a:ea typeface="Calibri" pitchFamily="34" charset="0"/>
                <a:cs typeface="Times New Roman" pitchFamily="18" charset="0"/>
              </a:rPr>
              <a:t>ORGANISATION DES MOLECULES DANS LES CELLULES : </a:t>
            </a:r>
            <a:endParaRPr kumimoji="0" lang="en-US" sz="2000" b="0" i="0" u="none" strike="noStrike" cap="none" normalizeH="0" baseline="0" dirty="0" smtClean="0">
              <a:ln>
                <a:noFill/>
              </a:ln>
              <a:solidFill>
                <a:schemeClr val="tx1"/>
              </a:solidFill>
              <a:effectLst/>
              <a:latin typeface="Copperplate Gothic Bold" pitchFamily="34" charset="0"/>
            </a:endParaRPr>
          </a:p>
          <a:p>
            <a:pPr marL="0" marR="0" lvl="0" indent="457200" algn="just" defTabSz="914400" rtl="0" eaLnBrk="0" fontAlgn="base" latinLnBrk="0" hangingPunct="0">
              <a:lnSpc>
                <a:spcPct val="100000"/>
              </a:lnSpc>
              <a:spcBef>
                <a:spcPct val="0"/>
              </a:spcBef>
              <a:spcAft>
                <a:spcPts val="600"/>
              </a:spcAft>
              <a:buClrTx/>
              <a:buSzTx/>
              <a:buFont typeface="Wingdings" pitchFamily="2" charset="2"/>
              <a:buChar char="q"/>
              <a:tabLst/>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Les premières notions de Biochimie prennent la cellule végétale ou animale comme l'exemple de référence pour toutes les applications. </a:t>
            </a:r>
            <a:endParaRPr kumimoji="0" lang="en-US" sz="2000" b="0" i="0" u="none" strike="noStrike" cap="none" normalizeH="0" baseline="0" dirty="0" smtClean="0">
              <a:ln>
                <a:noFill/>
              </a:ln>
              <a:solidFill>
                <a:schemeClr val="tx1"/>
              </a:solidFill>
              <a:effectLst/>
              <a:latin typeface="+mj-lt"/>
            </a:endParaRPr>
          </a:p>
          <a:p>
            <a:pPr marL="0" marR="0" lvl="0" indent="457200" algn="just" defTabSz="914400" rtl="0" eaLnBrk="0" fontAlgn="base" latinLnBrk="0" hangingPunct="0">
              <a:lnSpc>
                <a:spcPct val="100000"/>
              </a:lnSpc>
              <a:spcBef>
                <a:spcPct val="0"/>
              </a:spcBef>
              <a:spcAft>
                <a:spcPts val="600"/>
              </a:spcAft>
              <a:buClrTx/>
              <a:buSzTx/>
              <a:buFont typeface="Wingdings" pitchFamily="2" charset="2"/>
              <a:buChar char="q"/>
              <a:tabLst/>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Les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membranes </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des cellules à travers lesquelles se font les échanges avec le milieu extracellulaire, sont constitués surtout de lipides et de protéines qui sont parfois des enzymes, </a:t>
            </a:r>
            <a:r>
              <a:rPr kumimoji="0" lang="fr-FR" sz="2000" b="0" i="0" u="none" strike="noStrike" cap="none" normalizeH="0" baseline="0" dirty="0" smtClean="0">
                <a:ln>
                  <a:noFill/>
                </a:ln>
                <a:solidFill>
                  <a:schemeClr val="bg2">
                    <a:lumMod val="10000"/>
                  </a:schemeClr>
                </a:solidFill>
                <a:effectLst/>
                <a:latin typeface="+mj-lt"/>
                <a:ea typeface="Calibri" pitchFamily="34" charset="0"/>
                <a:cs typeface="Times New Roman" pitchFamily="18" charset="0"/>
                <a:hlinkClick r:id="rId2"/>
              </a:rPr>
              <a:t>catalyseurs biologiques</a:t>
            </a:r>
            <a:r>
              <a:rPr kumimoji="0" lang="fr-FR" sz="2000" b="0" i="0" u="none" strike="noStrike" cap="none" normalizeH="0" baseline="0" dirty="0" smtClean="0">
                <a:ln>
                  <a:noFill/>
                </a:ln>
                <a:solidFill>
                  <a:schemeClr val="bg2">
                    <a:lumMod val="10000"/>
                  </a:schemeClr>
                </a:solidFill>
                <a:effectLst/>
                <a:latin typeface="+mj-lt"/>
                <a:ea typeface="Calibri" pitchFamily="34" charset="0"/>
                <a:cs typeface="Times New Roman" pitchFamily="18" charset="0"/>
              </a:rPr>
              <a:t>. </a:t>
            </a:r>
            <a:endParaRPr kumimoji="0" lang="en-US" sz="2000" b="0" i="0" u="none" strike="noStrike" cap="none" normalizeH="0" baseline="0" dirty="0" smtClean="0">
              <a:ln>
                <a:noFill/>
              </a:ln>
              <a:solidFill>
                <a:schemeClr val="bg2">
                  <a:lumMod val="10000"/>
                </a:schemeClr>
              </a:solidFill>
              <a:effectLst/>
              <a:latin typeface="+mj-lt"/>
            </a:endParaRPr>
          </a:p>
          <a:p>
            <a:pPr marL="0" marR="0" lvl="0" indent="457200" algn="just" defTabSz="914400" rtl="0" eaLnBrk="0" fontAlgn="base" latinLnBrk="0" hangingPunct="0">
              <a:lnSpc>
                <a:spcPct val="100000"/>
              </a:lnSpc>
              <a:spcBef>
                <a:spcPct val="0"/>
              </a:spcBef>
              <a:spcAft>
                <a:spcPts val="600"/>
              </a:spcAft>
              <a:buClrTx/>
              <a:buSzTx/>
              <a:buFont typeface="Wingdings" pitchFamily="2" charset="2"/>
              <a:buChar char="q"/>
              <a:tabLst/>
            </a:pP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Au niveau du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noyau</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 cellulaire, l'acide désoxyribonucléique (DNA) constitue le support de l'information génétique qui se transmet d'une génération à l'autre par division cellulaire (mitose). Le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DNA</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 est transcrit le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RNA </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(ou ARN) qui lui même sera traduit en </a:t>
            </a:r>
            <a:r>
              <a:rPr kumimoji="0" lang="fr-FR" sz="2000" b="1" i="0" u="none" strike="noStrike" cap="none" normalizeH="0" baseline="0" dirty="0" smtClean="0">
                <a:ln>
                  <a:noFill/>
                </a:ln>
                <a:solidFill>
                  <a:schemeClr val="tx1"/>
                </a:solidFill>
                <a:effectLst/>
                <a:latin typeface="+mj-lt"/>
                <a:ea typeface="Calibri" pitchFamily="34" charset="0"/>
                <a:cs typeface="Times New Roman" pitchFamily="18" charset="0"/>
              </a:rPr>
              <a:t>protéines</a:t>
            </a:r>
            <a:r>
              <a:rPr kumimoji="0" lang="fr-FR" sz="2000" b="0" i="0" u="none" strike="noStrike" cap="none" normalizeH="0" baseline="0" dirty="0" smtClean="0">
                <a:ln>
                  <a:noFill/>
                </a:ln>
                <a:solidFill>
                  <a:schemeClr val="tx1"/>
                </a:solidFill>
                <a:effectLst/>
                <a:latin typeface="+mj-lt"/>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mj-lt"/>
            </a:endParaRPr>
          </a:p>
        </p:txBody>
      </p:sp>
      <p:sp>
        <p:nvSpPr>
          <p:cNvPr id="8" name="Down Arrow Callout 7"/>
          <p:cNvSpPr/>
          <p:nvPr/>
        </p:nvSpPr>
        <p:spPr>
          <a:xfrm>
            <a:off x="1905000" y="1143000"/>
            <a:ext cx="457200" cy="381000"/>
          </a:xfrm>
          <a:prstGeom prst="downArrowCallout">
            <a:avLst>
              <a:gd name="adj1" fmla="val 25000"/>
              <a:gd name="adj2" fmla="val 21620"/>
              <a:gd name="adj3" fmla="val 25000"/>
              <a:gd name="adj4" fmla="val 64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1" descr="400px-Biological_cell">
            <a:hlinkClick r:id="rId2"/>
          </p:cNvPr>
          <p:cNvPicPr>
            <a:picLocks noChangeAspect="1" noChangeArrowheads="1"/>
          </p:cNvPicPr>
          <p:nvPr/>
        </p:nvPicPr>
        <p:blipFill>
          <a:blip r:embed="rId3" cstate="print"/>
          <a:srcRect/>
          <a:stretch>
            <a:fillRect/>
          </a:stretch>
        </p:blipFill>
        <p:spPr bwMode="auto">
          <a:xfrm>
            <a:off x="838200" y="1905000"/>
            <a:ext cx="7086600" cy="4572000"/>
          </a:xfrm>
          <a:prstGeom prst="rect">
            <a:avLst/>
          </a:prstGeom>
          <a:noFill/>
          <a:ln w="9525">
            <a:noFill/>
            <a:miter lim="800000"/>
            <a:headEnd/>
            <a:tailEnd/>
          </a:ln>
        </p:spPr>
      </p:pic>
      <p:sp>
        <p:nvSpPr>
          <p:cNvPr id="26626" name="Rectangle 2"/>
          <p:cNvSpPr>
            <a:spLocks noChangeArrowheads="1"/>
          </p:cNvSpPr>
          <p:nvPr/>
        </p:nvSpPr>
        <p:spPr bwMode="auto">
          <a:xfrm>
            <a:off x="457200" y="-1135331"/>
            <a:ext cx="83820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fr-FR" b="1" dirty="0" smtClean="0">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fontAlgn="base">
              <a:spcBef>
                <a:spcPct val="0"/>
              </a:spcBef>
              <a:spcAft>
                <a:spcPct val="0"/>
              </a:spcAft>
            </a:pPr>
            <a:endParaRPr lang="fr-FR" b="1" dirty="0" smtClean="0"/>
          </a:p>
          <a:p>
            <a:pPr fontAlgn="base">
              <a:spcBef>
                <a:spcPct val="0"/>
              </a:spcBef>
              <a:spcAft>
                <a:spcPct val="0"/>
              </a:spcAft>
            </a:pPr>
            <a:endParaRPr lang="fr-FR" b="1" dirty="0" smtClean="0"/>
          </a:p>
          <a:p>
            <a:pPr fontAlgn="base">
              <a:spcBef>
                <a:spcPct val="0"/>
              </a:spcBef>
              <a:spcAft>
                <a:spcPct val="0"/>
              </a:spcAft>
            </a:pPr>
            <a:r>
              <a:rPr lang="fr-FR" b="1" u="sng" dirty="0" smtClean="0"/>
              <a:t>Les organelles : </a:t>
            </a:r>
            <a:endParaRPr lang="en-US" u="sng" dirty="0" smtClean="0"/>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(1)Nucléole (2) noyau (3) ribosome (4) vésicule (5) réticulum endoplasmique granuleux (RE) (6) appareil de Golgi (7) du cytosquelette (8) RE lisse (9) mitochondries (10) vacuole (11) cytoplasme (12) lysosome (13) au sein de centrioles centrosome</a:t>
            </a:r>
            <a:r>
              <a:rPr kumimoji="0" lang="fr-FR"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r>
            <a:br>
              <a:rPr kumimoji="0" lang="fr-FR"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br>
            <a:r>
              <a:rPr kumimoji="0" lang="fr-FR" sz="1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r>
            <a:br>
              <a:rPr kumimoji="0" lang="fr-FR" sz="14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br>
            <a:endParaRPr kumimoji="0" lang="fr-FR"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81000" y="200307"/>
            <a:ext cx="8458200" cy="17389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600"/>
              </a:spcAft>
              <a:buClrTx/>
              <a:buSzTx/>
              <a:buFontTx/>
              <a:buChar char="•"/>
              <a:tabLst/>
            </a:pPr>
            <a:r>
              <a:rPr kumimoji="0" lang="fr-FR"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MEMBRANE PLASMIQUE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membrane plasmique est constituée de lipides et de </a:t>
            </a:r>
            <a:r>
              <a:rPr kumimoji="0" lang="fr-FR"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protéines</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Les lipides membranaires sont des </a:t>
            </a:r>
            <a:r>
              <a:rPr kumimoji="0" lang="fr-FR"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phospholipides</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présentant un pôle </a:t>
            </a:r>
            <a:r>
              <a:rPr kumimoji="0" lang="fr-FR" sz="2000" b="0"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hydrophile</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(soluble dans l'eau) et un pôle </a:t>
            </a:r>
            <a:r>
              <a:rPr kumimoji="0" lang="fr-FR" sz="2000" b="0"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hydrophobe</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2000" b="0" i="0" u="none" strike="noStrike" cap="none" normalizeH="0" baseline="0" dirty="0" smtClean="0">
              <a:ln>
                <a:noFill/>
              </a:ln>
              <a:solidFill>
                <a:srgbClr val="000000"/>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25601" name="Picture 1" descr="membrane. Structure">
            <a:hlinkClick r:id="rId2"/>
          </p:cNvPr>
          <p:cNvPicPr>
            <a:picLocks noChangeAspect="1" noChangeArrowheads="1"/>
          </p:cNvPicPr>
          <p:nvPr/>
        </p:nvPicPr>
        <p:blipFill>
          <a:blip r:embed="rId3" r:link="rId4" cstate="print"/>
          <a:srcRect/>
          <a:stretch>
            <a:fillRect/>
          </a:stretch>
        </p:blipFill>
        <p:spPr bwMode="auto">
          <a:xfrm>
            <a:off x="1447800" y="1905000"/>
            <a:ext cx="5334000" cy="2695575"/>
          </a:xfrm>
          <a:prstGeom prst="rect">
            <a:avLst/>
          </a:prstGeom>
          <a:noFill/>
        </p:spPr>
      </p:pic>
      <p:sp>
        <p:nvSpPr>
          <p:cNvPr id="25603" name="Rectangle 3"/>
          <p:cNvSpPr>
            <a:spLocks noChangeArrowheads="1"/>
          </p:cNvSpPr>
          <p:nvPr/>
        </p:nvSpPr>
        <p:spPr bwMode="auto">
          <a:xfrm>
            <a:off x="457200" y="4738804"/>
            <a:ext cx="83820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Au niveau des cellules, les </a:t>
            </a:r>
            <a:r>
              <a:rPr kumimoji="0" lang="fr-FR"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phospholipides</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des membranes sont disposés en 2 couches, avec des parties</a:t>
            </a:r>
            <a:r>
              <a:rPr kumimoji="0" lang="fr-FR"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hydrophobes</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en vis à vis. Les </a:t>
            </a:r>
            <a:r>
              <a:rPr kumimoji="0" lang="fr-FR"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protéines hydrophiles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sont fixées aux pôles hydrophiles des lipides.</a:t>
            </a:r>
            <a:r>
              <a:rPr kumimoji="0" lang="fr-FR"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Les protéines hydrophobes </a:t>
            </a:r>
            <a:r>
              <a:rPr kumimoji="0" lang="fr-FR"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sont fortement liées aux lipides (intégration) </a:t>
            </a:r>
            <a:endParaRPr kumimoji="0" lang="fr-FR" sz="2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166</TotalTime>
  <Words>403</Words>
  <Application>Microsoft Office PowerPoint</Application>
  <PresentationFormat>On-screen Show (4:3)</PresentationFormat>
  <Paragraphs>170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   UNIVERSITE DE MEDICINE ET PHARMACIE « GR. T. POPA » IASI faculté de médicine dentaire DEPARTAMENT DE BIOCHIMIE   PROF. DR. LILIANA FOIA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UNIVERSITE DE MEDICINE ET PHARMACIE « GR. T. POPA » IASI faculte de medicine dentaire DEPARTAMENT DE BIOCHIMIE  PROF. DR. LILIANA FOIA</dc:title>
  <dc:creator>bilel</dc:creator>
  <cp:lastModifiedBy>bilel</cp:lastModifiedBy>
  <cp:revision>29</cp:revision>
  <dcterms:created xsi:type="dcterms:W3CDTF">2006-08-16T00:00:00Z</dcterms:created>
  <dcterms:modified xsi:type="dcterms:W3CDTF">2011-02-10T15:19:40Z</dcterms:modified>
</cp:coreProperties>
</file>