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Faceți clic pentru a edita stilul de titlu Coordonator</a:t>
            </a:r>
            <a:endParaRPr lang="ro-RO"/>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editarea stilului de subtitlu al coordonatorului</a:t>
            </a:r>
            <a:endParaRPr lang="ro-RO"/>
          </a:p>
        </p:txBody>
      </p:sp>
      <p:sp>
        <p:nvSpPr>
          <p:cNvPr id="4" name="Substituent dată 3"/>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Faceți clic pentru a edita stilul de titlu Coordonator</a:t>
            </a:r>
            <a:endParaRPr lang="ro-RO"/>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dată 4"/>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7" name="Substituent dată 6"/>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ro-RO"/>
          </a:p>
        </p:txBody>
      </p:sp>
      <p:sp>
        <p:nvSpPr>
          <p:cNvPr id="3" name="Substituent dată 2"/>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Faceți clic pentru a edita stilul de titlu Coordonator</a:t>
            </a:r>
            <a:endParaRPr lang="ro-RO"/>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Faceți clic pentru a edita stilul de titlu Coordonator</a:t>
            </a:r>
            <a:endParaRPr lang="ro-RO"/>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485A31B8-1D02-457F-9B4D-3F5CF6D5F154}" type="datetimeFigureOut">
              <a:rPr lang="ro-RO" smtClean="0"/>
              <a:pPr/>
              <a:t>03.04.2011</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C0FBE366-2C9E-4C50-A647-E9E86EB09FCB}"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Faceți clic pentru a edita stilul de titlu Coordonator</a:t>
            </a:r>
            <a:endParaRPr lang="ro-RO"/>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A31B8-1D02-457F-9B4D-3F5CF6D5F154}" type="datetimeFigureOut">
              <a:rPr lang="ro-RO" smtClean="0"/>
              <a:pPr/>
              <a:t>03.04.2011</a:t>
            </a:fld>
            <a:endParaRPr lang="ro-RO"/>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BE366-2C9E-4C50-A647-E9E86EB09FCB}"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r.wikipedia.org/wiki/Arr%C3%AAt_cardio-circulatoire" TargetMode="External"/><Relationship Id="rId2" Type="http://schemas.openxmlformats.org/officeDocument/2006/relationships/hyperlink" Target="http://fr.wikipedia.org/wiki/Circulation_sanguin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r.wikipedia.org/wiki/Sternum" TargetMode="External"/><Relationship Id="rId2" Type="http://schemas.openxmlformats.org/officeDocument/2006/relationships/hyperlink" Target="http://fr.wikipedia.org/wiki/Compression_thoraciqu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r.wikipedia.org/wiki/Valve_cardiaque" TargetMode="External"/><Relationship Id="rId2" Type="http://schemas.openxmlformats.org/officeDocument/2006/relationships/hyperlink" Target="http://fr.wikipedia.org/wiki/Vaisseau_sangui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fr.wikipedia.org/wiki/D%C3%A9fibrillation" TargetMode="External"/><Relationship Id="rId2" Type="http://schemas.openxmlformats.org/officeDocument/2006/relationships/hyperlink" Target="http://fr.wikipedia.org/wiki/Fibrillation" TargetMode="External"/><Relationship Id="rId1" Type="http://schemas.openxmlformats.org/officeDocument/2006/relationships/slideLayout" Target="../slideLayouts/slideLayout2.xml"/><Relationship Id="rId4" Type="http://schemas.openxmlformats.org/officeDocument/2006/relationships/hyperlink" Target="http://fr.wikipedia.org/wiki/D%C3%A9fibrillateur_automatique_extern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fr.wikipedia.org/wiki/Bilan_(premiers_secours)" TargetMode="External"/><Relationship Id="rId2" Type="http://schemas.openxmlformats.org/officeDocument/2006/relationships/hyperlink" Target="http://fr.wikipedia.org/wiki/Protection_(premiers_secours)" TargetMode="External"/><Relationship Id="rId1" Type="http://schemas.openxmlformats.org/officeDocument/2006/relationships/slideLayout" Target="../slideLayouts/slideLayout2.xml"/><Relationship Id="rId6" Type="http://schemas.openxmlformats.org/officeDocument/2006/relationships/hyperlink" Target="http://fr.wikipedia.org/wiki/D%C3%A9fibrillateur_automatique_externe" TargetMode="External"/><Relationship Id="rId5" Type="http://schemas.openxmlformats.org/officeDocument/2006/relationships/hyperlink" Target="http://fr.wikipedia.org/wiki/Alerte_(premiers_secours)" TargetMode="External"/><Relationship Id="rId4" Type="http://schemas.openxmlformats.org/officeDocument/2006/relationships/hyperlink" Target="http://fr.wikipedia.org/wiki/Arr%C3%AAt_cardio-circulatoire#Signes_d.27un_arr.C3.AAt_circulatoir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fr.wikipedia.org/wiki/Insufflation" TargetMode="External"/><Relationship Id="rId2" Type="http://schemas.openxmlformats.org/officeDocument/2006/relationships/hyperlink" Target="http://fr.wikipedia.org/wiki/Compression_thoraciqu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fr.wikipedia.org/wiki/Fr%C3%A9quen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fr.wikipedia.org/wiki/Position_lat%C3%A9rale_de_s%C3%A9curit%C3%A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fr.wikipedia.org/wiki/Bilan_(premiers_secours)" TargetMode="External"/><Relationship Id="rId2" Type="http://schemas.openxmlformats.org/officeDocument/2006/relationships/hyperlink" Target="http://fr.wikipedia.org/wiki/Protection_(premiers_secours)" TargetMode="External"/><Relationship Id="rId1" Type="http://schemas.openxmlformats.org/officeDocument/2006/relationships/slideLayout" Target="../slideLayouts/slideLayout2.xml"/><Relationship Id="rId6" Type="http://schemas.openxmlformats.org/officeDocument/2006/relationships/hyperlink" Target="http://fr.wikipedia.org/wiki/D%C3%A9fibrillateur_automatique_externe" TargetMode="External"/><Relationship Id="rId5" Type="http://schemas.openxmlformats.org/officeDocument/2006/relationships/hyperlink" Target="http://fr.wikipedia.org/wiki/Alerte_(premiers_secours)" TargetMode="External"/><Relationship Id="rId4" Type="http://schemas.openxmlformats.org/officeDocument/2006/relationships/hyperlink" Target="http://fr.wikipedia.org/wiki/Lib%C3%A9ration_des_voies_a%C3%A9rienn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r.wikipedia.org/wiki/C%C5%93ur" TargetMode="External"/><Relationship Id="rId2" Type="http://schemas.openxmlformats.org/officeDocument/2006/relationships/hyperlink" Target="http://fr.wikipedia.org/wiki/Cerveau" TargetMode="External"/><Relationship Id="rId1" Type="http://schemas.openxmlformats.org/officeDocument/2006/relationships/slideLayout" Target="../slideLayouts/slideLayout2.xml"/><Relationship Id="rId4" Type="http://schemas.openxmlformats.org/officeDocument/2006/relationships/hyperlink" Target="http://fr.wikipedia.org/wiki/Oxyg%C3%A8ne"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fr.wikipedia.org/wiki/Stress" TargetMode="External"/><Relationship Id="rId2" Type="http://schemas.openxmlformats.org/officeDocument/2006/relationships/hyperlink" Target="http://fr.wikipedia.org/wiki/Poul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fr.wikipedia.org/wiki/Oxyg%C3%A9noth%C3%A9rapie" TargetMode="External"/><Relationship Id="rId2" Type="http://schemas.openxmlformats.org/officeDocument/2006/relationships/hyperlink" Target="http://fr.wikipedia.org/wiki/Ballon_autoremplisseur_%C3%A0_valve_unidirectionnelle" TargetMode="External"/><Relationship Id="rId1" Type="http://schemas.openxmlformats.org/officeDocument/2006/relationships/slideLayout" Target="../slideLayouts/slideLayout2.xml"/><Relationship Id="rId5" Type="http://schemas.openxmlformats.org/officeDocument/2006/relationships/hyperlink" Target="http://fr.wikipedia.org/wiki/%C5%92d%C3%A8me_de_Quincke" TargetMode="External"/><Relationship Id="rId4" Type="http://schemas.openxmlformats.org/officeDocument/2006/relationships/hyperlink" Target="http://fr.wikipedia.org/wiki/Canule_de_Guede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fr.wikipedia.org/wiki/Fichier:Checking_respiration2.jpg" TargetMode="External"/><Relationship Id="rId2" Type="http://schemas.openxmlformats.org/officeDocument/2006/relationships/hyperlink" Target="http://fr.wikipedia.org/w/index.php?title=R%C3%A9animation_cardio-pulmonaire&amp;action=edit&amp;section=10" TargetMode="External"/><Relationship Id="rId1" Type="http://schemas.openxmlformats.org/officeDocument/2006/relationships/slideLayout" Target="../slideLayouts/slideLayout2.xml"/><Relationship Id="rId5" Type="http://schemas.openxmlformats.org/officeDocument/2006/relationships/image" Target="mhtml:file://C:\Documents%20and%20Settings\Home2\My%20Documents\R&#233;animation%20cardio-pulmonaire%20-%20Wikip&#233;dia.mht!http://upload.wikimedia.org/wikipedia/commons/thumb/f/f5/Checking_respiration2.jpg/120px-Checking_respiration2.jpg" TargetMode="Externa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fr.wikipedia.org/wiki/Fichier:Insulfation2.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fr.wikipedia.org/wiki/Fichier:CPR-positionning.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fr.wikipedia.org/wiki/Fichier:CPR.jp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fr.wikipedia.org/wiki/Fichier:Carotidian_pulse.jp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fr.wikipedia.org/wiki/Fichier:CPR-oxygen-defibrillator.jp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fr.wikipedia.org/wiki/Intubation_trach%C3%A9al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fr.wikipedia.org/wiki/Dioxyde_de_carbone" TargetMode="External"/><Relationship Id="rId2" Type="http://schemas.openxmlformats.org/officeDocument/2006/relationships/hyperlink" Target="http://fr.wikipedia.org/w/index.php?title=Capnom%C3%A8tre&amp;action=edit&amp;redlink=1" TargetMode="External"/><Relationship Id="rId1" Type="http://schemas.openxmlformats.org/officeDocument/2006/relationships/slideLayout" Target="../slideLayouts/slideLayout2.xml"/><Relationship Id="rId6" Type="http://schemas.openxmlformats.org/officeDocument/2006/relationships/hyperlink" Target="http://fr.wikipedia.org/wiki/Samu" TargetMode="External"/><Relationship Id="rId5" Type="http://schemas.openxmlformats.org/officeDocument/2006/relationships/hyperlink" Target="http://fr.wikipedia.org/w/index.php?title=Isopr%C3%A9naline&amp;action=edit&amp;redlink=1" TargetMode="External"/><Relationship Id="rId4" Type="http://schemas.openxmlformats.org/officeDocument/2006/relationships/hyperlink" Target="http://fr.wikipedia.org/wiki/Adr%C3%A9nalin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fr.wikipedia.org/wiki/Compression_thoracique" TargetMode="External"/><Relationship Id="rId2" Type="http://schemas.openxmlformats.org/officeDocument/2006/relationships/hyperlink" Target="http://fr.wikipedia.org/wiki/Ventilation_artificielle" TargetMode="External"/><Relationship Id="rId1" Type="http://schemas.openxmlformats.org/officeDocument/2006/relationships/slideLayout" Target="../slideLayouts/slideLayout2.xml"/><Relationship Id="rId5" Type="http://schemas.openxmlformats.org/officeDocument/2006/relationships/hyperlink" Target="http://fr.wikipedia.org/wiki/Lib%C3%A9ration_des_voies_a%C3%A9riennes" TargetMode="External"/><Relationship Id="rId4" Type="http://schemas.openxmlformats.org/officeDocument/2006/relationships/hyperlink" Target="http://fr.wikipedia.org/wiki/Peter_Safar"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http://fr.wikipedia.org/wiki/P%C3%A9ricarde" TargetMode="External"/><Relationship Id="rId3" Type="http://schemas.openxmlformats.org/officeDocument/2006/relationships/hyperlink" Target="http://fr.wikipedia.org/wiki/Collapsus#Collapsus_cardio-vasculaire" TargetMode="External"/><Relationship Id="rId7" Type="http://schemas.openxmlformats.org/officeDocument/2006/relationships/hyperlink" Target="http://fr.wikipedia.org/wiki/R%C3%A9animation_cardio-pulmonaire#cite_note-7" TargetMode="External"/><Relationship Id="rId2" Type="http://schemas.openxmlformats.org/officeDocument/2006/relationships/hyperlink" Target="http://fr.wikipedia.org/wiki/R%C3%A9animation_cardio-pulmonaire#cite_note-5" TargetMode="External"/><Relationship Id="rId1" Type="http://schemas.openxmlformats.org/officeDocument/2006/relationships/slideLayout" Target="../slideLayouts/slideLayout2.xml"/><Relationship Id="rId6" Type="http://schemas.openxmlformats.org/officeDocument/2006/relationships/hyperlink" Target="http://fr.wikipedia.org/wiki/R%C3%A9animation_cardio-pulmonaire#cite_note-6" TargetMode="External"/><Relationship Id="rId5" Type="http://schemas.openxmlformats.org/officeDocument/2006/relationships/hyperlink" Target="http://fr.wikipedia.org/wiki/Vasopressine" TargetMode="External"/><Relationship Id="rId4" Type="http://schemas.openxmlformats.org/officeDocument/2006/relationships/hyperlink" Target="http://fr.wikipedia.org/wiki/Pression_art%C3%A9rielle"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fr.wikipedia.org/wiki/Secours_param%C3%A9dicau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fr.wikipedia.org/wiki/R%C3%A9animation_cardio-pulmonaire#cite_note-8" TargetMode="External"/><Relationship Id="rId2" Type="http://schemas.openxmlformats.org/officeDocument/2006/relationships/hyperlink" Target="http://fr.wikipedia.org/wiki/Accueil_et_traitement_des_urgen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fr.wikipedia.org/wiki/Lib%C3%A9ration_des_voies_a%C3%A9rienn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fr.wikipedia.org/wiki/H%C3%A9morragie" TargetMode="External"/><Relationship Id="rId3" Type="http://schemas.openxmlformats.org/officeDocument/2006/relationships/hyperlink" Target="http://fr.wikipedia.org/wiki/Arr%C3%AAt_respiratoire" TargetMode="External"/><Relationship Id="rId7" Type="http://schemas.openxmlformats.org/officeDocument/2006/relationships/hyperlink" Target="http://fr.wikipedia.org/wiki/Asphyxie" TargetMode="External"/><Relationship Id="rId2" Type="http://schemas.openxmlformats.org/officeDocument/2006/relationships/hyperlink" Target="http://fr.wikipedia.org/wiki/Pouls" TargetMode="External"/><Relationship Id="rId1" Type="http://schemas.openxmlformats.org/officeDocument/2006/relationships/slideLayout" Target="../slideLayouts/slideLayout2.xml"/><Relationship Id="rId6" Type="http://schemas.openxmlformats.org/officeDocument/2006/relationships/hyperlink" Target="http://fr.wikipedia.org/wiki/%C3%89lectrique" TargetMode="External"/><Relationship Id="rId5" Type="http://schemas.openxmlformats.org/officeDocument/2006/relationships/hyperlink" Target="http://fr.wikipedia.org/wiki/Noyade" TargetMode="External"/><Relationship Id="rId4" Type="http://schemas.openxmlformats.org/officeDocument/2006/relationships/hyperlink" Target="http://fr.wikipedia.org/wiki/Mor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fr.wikipedia.org/wiki/Alerte_(premiers_secours)" TargetMode="External"/><Relationship Id="rId2" Type="http://schemas.openxmlformats.org/officeDocument/2006/relationships/hyperlink" Target="http://fr.wikipedia.org/wiki/Protection_(premiers_secours)" TargetMode="External"/><Relationship Id="rId1" Type="http://schemas.openxmlformats.org/officeDocument/2006/relationships/slideLayout" Target="../slideLayouts/slideLayout2.xml"/><Relationship Id="rId5" Type="http://schemas.openxmlformats.org/officeDocument/2006/relationships/hyperlink" Target="http://fr.wikipedia.org/wiki/D%C3%A9fibrillateur" TargetMode="External"/><Relationship Id="rId4" Type="http://schemas.openxmlformats.org/officeDocument/2006/relationships/hyperlink" Target="http://fr.wikipedia.org/wiki/D%C3%A9fibrilla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fr.wikipedia.org/wiki/Respiration_cellulaire" TargetMode="External"/><Relationship Id="rId2" Type="http://schemas.openxmlformats.org/officeDocument/2006/relationships/hyperlink" Target="http://fr.wikipedia.org/wiki/Oxyg%C3%A8ne" TargetMode="External"/><Relationship Id="rId1" Type="http://schemas.openxmlformats.org/officeDocument/2006/relationships/slideLayout" Target="../slideLayouts/slideLayout2.xml"/><Relationship Id="rId5" Type="http://schemas.openxmlformats.org/officeDocument/2006/relationships/hyperlink" Target="http://fr.wikipedia.org/wiki/Ventilation_artificielle" TargetMode="External"/><Relationship Id="rId4" Type="http://schemas.openxmlformats.org/officeDocument/2006/relationships/hyperlink" Target="http://fr.wikipedia.org/wiki/Ventilation_pulmonair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fr.wikipedia.org/wiki/Trach%C3%A9e" TargetMode="External"/><Relationship Id="rId2" Type="http://schemas.openxmlformats.org/officeDocument/2006/relationships/hyperlink" Target="http://fr.wikipedia.org/wiki/Bronche" TargetMode="External"/><Relationship Id="rId1" Type="http://schemas.openxmlformats.org/officeDocument/2006/relationships/slideLayout" Target="../slideLayouts/slideLayout2.xml"/><Relationship Id="rId4" Type="http://schemas.openxmlformats.org/officeDocument/2006/relationships/hyperlink" Target="http://fr.wikipedia.org/wiki/Dioxyg%C3%A8n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fr.wikipedia.org/wiki/Syndrome_de_Mendels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4291"/>
            <a:ext cx="7772400" cy="1643073"/>
          </a:xfrm>
        </p:spPr>
        <p:txBody>
          <a:bodyPr>
            <a:normAutofit/>
          </a:bodyPr>
          <a:lstStyle/>
          <a:p>
            <a:r>
              <a:rPr lang="fr-FR" sz="2800" dirty="0"/>
              <a:t>La </a:t>
            </a:r>
            <a:r>
              <a:rPr lang="fr-FR" sz="2800" b="1" dirty="0"/>
              <a:t>réanimation cardio-pulmonaire</a:t>
            </a:r>
            <a:r>
              <a:rPr lang="fr-FR" sz="2800" dirty="0"/>
              <a:t> (RCP), ou </a:t>
            </a:r>
            <a:r>
              <a:rPr lang="fr-FR" sz="2800" b="1" dirty="0"/>
              <a:t>réanimation cardio-respiratoire</a:t>
            </a:r>
            <a:r>
              <a:rPr lang="fr-FR" sz="2800" dirty="0"/>
              <a:t> (RCR</a:t>
            </a:r>
            <a:r>
              <a:rPr lang="fr-FR" sz="2800" dirty="0" smtClean="0"/>
              <a:t>) ou en anglais </a:t>
            </a:r>
            <a:r>
              <a:rPr lang="fr-FR" sz="2800" dirty="0" err="1" smtClean="0"/>
              <a:t>Cardio</a:t>
            </a:r>
            <a:r>
              <a:rPr lang="fr-FR" sz="2800" dirty="0" smtClean="0"/>
              <a:t>-</a:t>
            </a:r>
            <a:r>
              <a:rPr lang="fr-FR" sz="2800" dirty="0" err="1" smtClean="0"/>
              <a:t>pulmonary</a:t>
            </a:r>
            <a:r>
              <a:rPr lang="fr-FR" sz="2800" dirty="0" smtClean="0"/>
              <a:t> </a:t>
            </a:r>
            <a:r>
              <a:rPr lang="fr-FR" sz="2800" dirty="0" err="1" smtClean="0"/>
              <a:t>resuscitation</a:t>
            </a:r>
            <a:r>
              <a:rPr lang="fr-FR" sz="2800" dirty="0" smtClean="0"/>
              <a:t> (CPR),  </a:t>
            </a:r>
            <a:endParaRPr lang="ro-RO" sz="2800" dirty="0"/>
          </a:p>
        </p:txBody>
      </p:sp>
      <p:sp>
        <p:nvSpPr>
          <p:cNvPr id="3" name="Subtitlu 2"/>
          <p:cNvSpPr>
            <a:spLocks noGrp="1"/>
          </p:cNvSpPr>
          <p:nvPr>
            <p:ph type="subTitle" idx="1"/>
          </p:nvPr>
        </p:nvSpPr>
        <p:spPr>
          <a:xfrm>
            <a:off x="214282" y="1928802"/>
            <a:ext cx="8715436" cy="4714908"/>
          </a:xfrm>
        </p:spPr>
        <p:txBody>
          <a:bodyPr>
            <a:normAutofit/>
          </a:bodyPr>
          <a:lstStyle/>
          <a:p>
            <a:pPr algn="just"/>
            <a:endParaRPr lang="en-US" sz="2400" dirty="0" smtClean="0">
              <a:solidFill>
                <a:schemeClr val="tx1"/>
              </a:solidFill>
            </a:endParaRPr>
          </a:p>
          <a:p>
            <a:pPr algn="just"/>
            <a:endParaRPr lang="en-US" sz="2400" dirty="0">
              <a:solidFill>
                <a:schemeClr val="tx1"/>
              </a:solidFill>
            </a:endParaRPr>
          </a:p>
          <a:p>
            <a:pPr algn="just"/>
            <a:r>
              <a:rPr lang="en-US" sz="2400" dirty="0" smtClean="0">
                <a:solidFill>
                  <a:schemeClr val="tx1"/>
                </a:solidFill>
              </a:rPr>
              <a:t>- </a:t>
            </a:r>
            <a:r>
              <a:rPr lang="fr-FR" sz="2400" dirty="0" smtClean="0">
                <a:solidFill>
                  <a:schemeClr val="tx1"/>
                </a:solidFill>
              </a:rPr>
              <a:t>est </a:t>
            </a:r>
            <a:r>
              <a:rPr lang="fr-FR" sz="2400" dirty="0">
                <a:solidFill>
                  <a:schemeClr val="tx1"/>
                </a:solidFill>
              </a:rPr>
              <a:t>un ensemble de manœuvres destinées à assurer une oxygénation des organes lorsque la </a:t>
            </a:r>
            <a:r>
              <a:rPr lang="fr-FR" sz="2400" u="sng" dirty="0">
                <a:solidFill>
                  <a:schemeClr val="tx1"/>
                </a:solidFill>
                <a:hlinkClick r:id="rId2" tooltip="Circulation sanguine"/>
              </a:rPr>
              <a:t>circulation sanguine</a:t>
            </a:r>
            <a:r>
              <a:rPr lang="fr-FR" sz="2400" dirty="0">
                <a:solidFill>
                  <a:schemeClr val="tx1"/>
                </a:solidFill>
              </a:rPr>
              <a:t> d'une personne s'est arrêtée (</a:t>
            </a:r>
            <a:r>
              <a:rPr lang="fr-FR" sz="2400" u="sng" dirty="0">
                <a:solidFill>
                  <a:schemeClr val="tx1"/>
                </a:solidFill>
                <a:hlinkClick r:id="rId3" tooltip="Arrêt cardio-circulatoire"/>
              </a:rPr>
              <a:t>arrêt </a:t>
            </a:r>
            <a:r>
              <a:rPr lang="fr-FR" sz="2400" u="sng" dirty="0" err="1">
                <a:solidFill>
                  <a:schemeClr val="tx1"/>
                </a:solidFill>
                <a:hlinkClick r:id="rId3" tooltip="Arrêt cardio-circulatoire"/>
              </a:rPr>
              <a:t>cardio</a:t>
            </a:r>
            <a:r>
              <a:rPr lang="fr-FR" sz="2400" u="sng" dirty="0">
                <a:solidFill>
                  <a:schemeClr val="tx1"/>
                </a:solidFill>
                <a:hlinkClick r:id="rId3" tooltip="Arrêt cardio-circulatoire"/>
              </a:rPr>
              <a:t>-circulatoire</a:t>
            </a:r>
            <a:r>
              <a:rPr lang="fr-FR" sz="2400" dirty="0">
                <a:solidFill>
                  <a:schemeClr val="tx1"/>
                </a:solidFill>
              </a:rPr>
              <a:t>).</a:t>
            </a:r>
            <a:endParaRPr lang="ro-RO" sz="2400" dirty="0">
              <a:solidFill>
                <a:schemeClr val="tx1"/>
              </a:solidFill>
            </a:endParaRPr>
          </a:p>
          <a:p>
            <a:pPr algn="just"/>
            <a:endParaRPr lang="ro-RO"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a:bodyPr>
          <a:lstStyle/>
          <a:p>
            <a:pPr>
              <a:buNone/>
            </a:pPr>
            <a:r>
              <a:rPr lang="fr-FR" sz="2400" b="1" dirty="0"/>
              <a:t>Circulation sanguine </a:t>
            </a:r>
            <a:endParaRPr lang="ro-RO" sz="2400" b="1" dirty="0"/>
          </a:p>
          <a:p>
            <a:endParaRPr lang="fr-FR" sz="2400" dirty="0" smtClean="0"/>
          </a:p>
          <a:p>
            <a:r>
              <a:rPr lang="fr-FR" sz="2400" dirty="0" smtClean="0"/>
              <a:t>Le </a:t>
            </a:r>
            <a:r>
              <a:rPr lang="fr-FR" sz="2400" dirty="0"/>
              <a:t>sang au niveau des poumons ayant été oxygéné, il faut ensuite le faire circuler dans le reste du corps. Ceci se fait grâce aux </a:t>
            </a:r>
            <a:r>
              <a:rPr lang="fr-FR" sz="2400" u="sng" dirty="0">
                <a:hlinkClick r:id="rId2" tooltip="Compression thoracique"/>
              </a:rPr>
              <a:t>compressions thoraciques</a:t>
            </a:r>
            <a:r>
              <a:rPr lang="fr-FR" sz="2400" dirty="0"/>
              <a:t>, appelées aussi massage cardiaque externe. Cela consiste à appuyer sur le milieu du thorax afin de comprimer la poitrine :</a:t>
            </a:r>
            <a:endParaRPr lang="ro-RO" sz="2400" dirty="0"/>
          </a:p>
          <a:p>
            <a:pPr lvl="0"/>
            <a:r>
              <a:rPr lang="fr-FR" sz="2400" dirty="0"/>
              <a:t>sur l'adulte et l'enfant de plus de huit ans, le </a:t>
            </a:r>
            <a:r>
              <a:rPr lang="fr-FR" sz="2400" u="sng" dirty="0">
                <a:hlinkClick r:id="rId3" tooltip="Sternum"/>
              </a:rPr>
              <a:t>sternum</a:t>
            </a:r>
            <a:r>
              <a:rPr lang="fr-FR" sz="2400" dirty="0"/>
              <a:t> doit descendre de 4 à 5 cm ; </a:t>
            </a:r>
            <a:endParaRPr lang="ro-RO" sz="2400" dirty="0"/>
          </a:p>
          <a:p>
            <a:pPr lvl="0"/>
            <a:r>
              <a:rPr lang="fr-FR" sz="2400" dirty="0"/>
              <a:t>sur l'enfant entre un et huit ans, le sternum doit descendre de 1/3 à 1/2 de l'épaisseur du thorax; </a:t>
            </a:r>
            <a:endParaRPr lang="ro-RO" sz="2400" dirty="0"/>
          </a:p>
          <a:p>
            <a:pPr lvl="0"/>
            <a:r>
              <a:rPr lang="fr-FR" sz="2400" dirty="0"/>
              <a:t>sur le nourrisson de moins d'un an, le sternum doit descendre de 1/3 à 1/2 de l'épaisseur du thorax. </a:t>
            </a:r>
            <a:endParaRPr lang="ro-RO" sz="2400" dirty="0"/>
          </a:p>
          <a:p>
            <a:pPr>
              <a:buNone/>
            </a:pPr>
            <a:endParaRPr lang="ro-RO"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500042"/>
            <a:ext cx="8258204" cy="5626121"/>
          </a:xfrm>
        </p:spPr>
        <p:txBody>
          <a:bodyPr>
            <a:normAutofit/>
          </a:bodyPr>
          <a:lstStyle/>
          <a:p>
            <a:r>
              <a:rPr lang="fr-FR" sz="2400" dirty="0"/>
              <a:t>En comprimant la poitrine, on comprime les </a:t>
            </a:r>
            <a:r>
              <a:rPr lang="fr-FR" sz="2400" u="sng" dirty="0">
                <a:hlinkClick r:id="rId2" tooltip="Vaisseau sanguin"/>
              </a:rPr>
              <a:t>vaisseaux sanguins</a:t>
            </a:r>
            <a:r>
              <a:rPr lang="fr-FR" sz="2400" dirty="0"/>
              <a:t> ce qui chasse le sang vers le reste du corps (comme une éponge). On a longtemps cru que l'on comprimait le cœur ; il semble qu'il soit situé trop profondément, et qu'il ne joue qu'un rôle de régulation du sens de circulation par ses </a:t>
            </a:r>
            <a:r>
              <a:rPr lang="fr-FR" sz="2400" u="sng" dirty="0">
                <a:hlinkClick r:id="rId3" tooltip="Valve cardiaque"/>
              </a:rPr>
              <a:t>valves</a:t>
            </a:r>
            <a:r>
              <a:rPr lang="fr-FR" sz="2400" dirty="0"/>
              <a:t>.</a:t>
            </a:r>
            <a:endParaRPr lang="ro-RO" sz="2400" dirty="0"/>
          </a:p>
          <a:p>
            <a:r>
              <a:rPr lang="fr-FR" sz="2400" dirty="0"/>
              <a:t>Pour que la compression thoracique soit efficace, il faut que la victime soit sur un plan dur ; en particulier, si la victime est allongée sur un lit, il faut la déposer à terre avant de commencer les manœuvres de réanimation.</a:t>
            </a:r>
            <a:endParaRPr lang="ro-RO" sz="2400" dirty="0"/>
          </a:p>
          <a:p>
            <a:r>
              <a:rPr lang="fr-FR" sz="2400" dirty="0"/>
              <a:t>La position des mains est importante si l'on veut avoir des compressions efficaces en minimisant les risques de fracture des côtes (notez que ce risque de fracture est négligeable par rapport au risque de décès si l'on ne fait rien).</a:t>
            </a:r>
            <a:endParaRPr lang="ro-RO" sz="2400" dirty="0"/>
          </a:p>
          <a:p>
            <a:pPr>
              <a:buNone/>
            </a:pPr>
            <a:endParaRPr lang="ro-RO"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a:bodyPr>
          <a:lstStyle/>
          <a:p>
            <a:pPr>
              <a:buNone/>
            </a:pPr>
            <a:endParaRPr lang="fr-FR" sz="2400" dirty="0" smtClean="0"/>
          </a:p>
          <a:p>
            <a:pPr>
              <a:buNone/>
            </a:pPr>
            <a:r>
              <a:rPr lang="fr-FR" sz="2400" dirty="0" smtClean="0"/>
              <a:t>Le </a:t>
            </a:r>
            <a:r>
              <a:rPr lang="fr-FR" sz="2400" dirty="0"/>
              <a:t>rythme de massage doit être suffisant pour faire circuler le sang, mais pas trop rapide sinon la circulation n'est pas efficace (on crée des turbulences qui s'opposent à l'écoulement du sang). Le rapport compressions/insufflations a changé au fur et à mesure des études. Depuis 2005, il est recommandé à tout sauveteur seul d'alterner 30 compressions et 2 insufflations. Le rythme des compressions doit s'approcher de 100 par minute.</a:t>
            </a:r>
            <a:endParaRPr lang="ro-RO" sz="2400" dirty="0"/>
          </a:p>
          <a:p>
            <a:pPr>
              <a:buNone/>
            </a:pPr>
            <a:endParaRPr lang="ro-RO"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pPr>
              <a:buNone/>
            </a:pPr>
            <a:r>
              <a:rPr lang="fr-FR" sz="2400" b="1" dirty="0"/>
              <a:t>Défibrillation </a:t>
            </a:r>
            <a:endParaRPr lang="fr-FR" sz="2400" b="1" dirty="0" smtClean="0"/>
          </a:p>
          <a:p>
            <a:r>
              <a:rPr lang="fr-FR" sz="2400" dirty="0" smtClean="0"/>
              <a:t>Lorsque </a:t>
            </a:r>
            <a:r>
              <a:rPr lang="fr-FR" sz="2400" dirty="0"/>
              <a:t>l'arrêt cardiaque est dû à une </a:t>
            </a:r>
            <a:r>
              <a:rPr lang="fr-FR" sz="2400" u="sng" dirty="0">
                <a:hlinkClick r:id="rId2" tooltip="Fibrillation"/>
              </a:rPr>
              <a:t>fibrillation</a:t>
            </a:r>
            <a:r>
              <a:rPr lang="fr-FR" sz="2400" dirty="0"/>
              <a:t> ventriculaire (le cœur bat de manière anarchique, cas majoritaire de la mort subite de l'adulte), le seul espoir de sauver la victime consiste à </a:t>
            </a:r>
            <a:r>
              <a:rPr lang="fr-FR" sz="2400" u="sng" dirty="0" err="1">
                <a:hlinkClick r:id="rId3" tooltip="Défibrillation"/>
              </a:rPr>
              <a:t>défibriller</a:t>
            </a:r>
            <a:r>
              <a:rPr lang="fr-FR" sz="2400" dirty="0"/>
              <a:t> le cœur, c'est-à-dire resynchroniser le cœur par un choc électrique. Ceci peut se faire par un non-médecin avec un </a:t>
            </a:r>
            <a:r>
              <a:rPr lang="fr-FR" sz="2400" u="sng" dirty="0">
                <a:hlinkClick r:id="rId4" tooltip="Défibrillateur automatique externe"/>
              </a:rPr>
              <a:t>défibrillateur automatique externe</a:t>
            </a:r>
            <a:r>
              <a:rPr lang="fr-FR" sz="2400" dirty="0"/>
              <a:t>, ou par un médecin avec un défibrillateur manuel.</a:t>
            </a:r>
            <a:endParaRPr lang="ro-RO" sz="2400" dirty="0"/>
          </a:p>
          <a:p>
            <a:pPr>
              <a:buNone/>
            </a:pPr>
            <a:endParaRPr lang="ro-RO"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lnSpcReduction="10000"/>
          </a:bodyPr>
          <a:lstStyle/>
          <a:p>
            <a:pPr>
              <a:buNone/>
            </a:pPr>
            <a:r>
              <a:rPr lang="fr-FR" sz="2400" b="1" dirty="0"/>
              <a:t>La RCP à un seul sauveteur </a:t>
            </a:r>
            <a:endParaRPr lang="ro-RO" sz="2400" b="1" dirty="0"/>
          </a:p>
          <a:p>
            <a:r>
              <a:rPr lang="fr-FR" sz="2400" dirty="0"/>
              <a:t>Chronologie : la chronologie suivante part du principe que la personne est en arrêt circulatoire. Si ce n'est pas le cas, un des éléments du bilan nous le dira, il ne faut alors pas faire de réanimation cardio-pulmonaire.</a:t>
            </a:r>
            <a:endParaRPr lang="ro-RO" sz="2400" dirty="0"/>
          </a:p>
          <a:p>
            <a:pPr lvl="0"/>
            <a:r>
              <a:rPr lang="fr-FR" sz="2400" u="sng" dirty="0">
                <a:hlinkClick r:id="rId2" tooltip="Protection (premiers secours)"/>
              </a:rPr>
              <a:t>protection</a:t>
            </a:r>
            <a:r>
              <a:rPr lang="fr-FR" sz="2400" dirty="0"/>
              <a:t> </a:t>
            </a:r>
            <a:endParaRPr lang="ro-RO" sz="2400" dirty="0"/>
          </a:p>
          <a:p>
            <a:pPr lvl="0"/>
            <a:r>
              <a:rPr lang="fr-FR" sz="2400" u="sng" dirty="0">
                <a:hlinkClick r:id="rId3" tooltip="Bilan (premiers secours)"/>
              </a:rPr>
              <a:t>bilan</a:t>
            </a:r>
            <a:r>
              <a:rPr lang="fr-FR" sz="2400" dirty="0"/>
              <a:t> : </a:t>
            </a:r>
            <a:r>
              <a:rPr lang="fr-FR" sz="2400" u="sng" dirty="0">
                <a:hlinkClick r:id="rId4" tooltip="Arrêt cardio-circulatoire"/>
              </a:rPr>
              <a:t>reconnaître l'arrêt </a:t>
            </a:r>
            <a:r>
              <a:rPr lang="fr-FR" sz="2400" u="sng" dirty="0" err="1">
                <a:hlinkClick r:id="rId4" tooltip="Arrêt cardio-circulatoire"/>
              </a:rPr>
              <a:t>cardio</a:t>
            </a:r>
            <a:r>
              <a:rPr lang="fr-FR" sz="2400" u="sng" dirty="0">
                <a:hlinkClick r:id="rId4" tooltip="Arrêt cardio-circulatoire"/>
              </a:rPr>
              <a:t>-circulatoire</a:t>
            </a:r>
            <a:r>
              <a:rPr lang="fr-FR" sz="2400" dirty="0"/>
              <a:t> ; appeler « À l'aide ! » dès la constatation de l'inconscience, et à chaque étape du bilan ; </a:t>
            </a:r>
            <a:endParaRPr lang="ro-RO" sz="2400" dirty="0"/>
          </a:p>
          <a:p>
            <a:pPr lvl="0"/>
            <a:r>
              <a:rPr lang="fr-FR" sz="2400" dirty="0"/>
              <a:t>alerte : envoyer quelqu'un </a:t>
            </a:r>
            <a:r>
              <a:rPr lang="fr-FR" sz="2400" u="sng" dirty="0">
                <a:hlinkClick r:id="rId5" tooltip="Alerte (premiers secours)"/>
              </a:rPr>
              <a:t>prévenir les secours</a:t>
            </a:r>
            <a:r>
              <a:rPr lang="fr-FR" sz="2400" dirty="0"/>
              <a:t>, où si l'on est isolé, aller prévenir soi-même les secours </a:t>
            </a:r>
            <a:endParaRPr lang="ro-RO" sz="2400" dirty="0"/>
          </a:p>
          <a:p>
            <a:pPr lvl="0"/>
            <a:r>
              <a:rPr lang="fr-FR" sz="2400" dirty="0"/>
              <a:t>envoyer quelqu'un chercher un </a:t>
            </a:r>
            <a:r>
              <a:rPr lang="fr-FR" sz="2400" u="sng" dirty="0">
                <a:hlinkClick r:id="rId6" tooltip="Défibrillateur automatique externe"/>
              </a:rPr>
              <a:t>défibrillateur automatique externe</a:t>
            </a:r>
            <a:r>
              <a:rPr lang="fr-FR" sz="2400" dirty="0"/>
              <a:t> s'il y en a un de disponible (ne pas y aller soi-même car la réanimation est prioritaire) ; le mettre en œuvre dès que possible ; </a:t>
            </a:r>
            <a:endParaRPr lang="ro-RO" sz="2400" dirty="0"/>
          </a:p>
          <a:p>
            <a:pPr>
              <a:buNone/>
            </a:pPr>
            <a:endParaRPr lang="ro-RO"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pPr lvl="0"/>
            <a:r>
              <a:rPr lang="fr-FR" sz="2400" dirty="0"/>
              <a:t>réanimation cardio-pulmonaire </a:t>
            </a:r>
            <a:endParaRPr lang="ro-RO" sz="2400" dirty="0"/>
          </a:p>
          <a:p>
            <a:pPr lvl="1"/>
            <a:r>
              <a:rPr lang="fr-FR" sz="2400" dirty="0"/>
              <a:t>faire 30 </a:t>
            </a:r>
            <a:r>
              <a:rPr lang="fr-FR" sz="2400" u="sng" dirty="0">
                <a:hlinkClick r:id="rId2" tooltip="Compression thoracique"/>
              </a:rPr>
              <a:t>compressions thoraciques</a:t>
            </a:r>
            <a:r>
              <a:rPr lang="fr-FR" sz="2400" dirty="0"/>
              <a:t> en comptant à voix haute « un–et–</a:t>
            </a:r>
            <a:r>
              <a:rPr lang="fr-FR" sz="2400" dirty="0" err="1"/>
              <a:t>deux–et</a:t>
            </a:r>
            <a:r>
              <a:rPr lang="fr-FR" sz="2400" dirty="0"/>
              <a:t>–...–et–vingt-neuf–</a:t>
            </a:r>
            <a:r>
              <a:rPr lang="fr-FR" sz="2400" dirty="0" err="1"/>
              <a:t>et–trente</a:t>
            </a:r>
            <a:r>
              <a:rPr lang="fr-FR" sz="2400" dirty="0"/>
              <a:t> » (ce qui permet de donner un rythme donc d'être plus efficace, et de faire le bon nombre de compressions) ; </a:t>
            </a:r>
            <a:endParaRPr lang="ro-RO" sz="2400" dirty="0"/>
          </a:p>
          <a:p>
            <a:pPr lvl="1"/>
            <a:r>
              <a:rPr lang="fr-FR" sz="2400" dirty="0"/>
              <a:t>faire 2 </a:t>
            </a:r>
            <a:r>
              <a:rPr lang="fr-FR" sz="2400" u="sng" dirty="0">
                <a:hlinkClick r:id="rId3" tooltip="Insufflation"/>
              </a:rPr>
              <a:t>insufflations</a:t>
            </a:r>
            <a:r>
              <a:rPr lang="fr-FR" sz="2400" dirty="0"/>
              <a:t> ; </a:t>
            </a:r>
            <a:endParaRPr lang="ro-RO" sz="2400" dirty="0"/>
          </a:p>
          <a:p>
            <a:pPr lvl="1"/>
            <a:r>
              <a:rPr lang="fr-FR" sz="2400" dirty="0"/>
              <a:t>continuer l'alternance de compressions thoraciques et d'insufflations jusqu'à l'arrivée des secours. </a:t>
            </a:r>
            <a:endParaRPr lang="ro-RO" sz="2400" dirty="0"/>
          </a:p>
          <a:p>
            <a:r>
              <a:rPr lang="fr-FR" sz="2400" dirty="0"/>
              <a:t>dès qu'un défibrillateur est disponible, arrêter la réanimation et le poser. Le défibrillateur donne des instructions à haute voix, il demande de pratiquer la réanimation lorsque c'est utile. Il est fait pour être très simple d'emploi, il ne faut donc pas hésiter à le poser même si l'on n'y a pas été formé</a:t>
            </a:r>
            <a:endParaRPr lang="ro-RO"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pPr>
              <a:buNone/>
            </a:pPr>
            <a:r>
              <a:rPr lang="fr-FR" sz="2400" dirty="0"/>
              <a:t>Il y a ainsi une alternance cyclique</a:t>
            </a:r>
            <a:endParaRPr lang="ro-RO" sz="2400" dirty="0"/>
          </a:p>
          <a:p>
            <a:pPr lvl="0"/>
            <a:r>
              <a:rPr lang="fr-FR" sz="2400" dirty="0"/>
              <a:t>30 compressions thoraciques à faire en 18 secondes (un cycle compression/relâchement prend 0,6 secondes, soit une </a:t>
            </a:r>
            <a:r>
              <a:rPr lang="fr-FR" sz="2400" u="sng" dirty="0">
                <a:hlinkClick r:id="rId2" tooltip="Fréquence"/>
              </a:rPr>
              <a:t>fréquence</a:t>
            </a:r>
            <a:r>
              <a:rPr lang="fr-FR" sz="2400" dirty="0"/>
              <a:t> de massage de 100 par minute. </a:t>
            </a:r>
            <a:endParaRPr lang="ro-RO" sz="2400" dirty="0"/>
          </a:p>
          <a:p>
            <a:r>
              <a:rPr lang="fr-FR" sz="2400" dirty="0"/>
              <a:t>2 insufflations à faire en 3 secondes chacune (transition position de compression/position de ventilation compris), en se rappelant que si on est seul, le fait de changer de position fatigue et ne permet pas d'assurer un massage cardiaque efficace très longtemps, hors c'est bien les compressions thoraciques qu'il faut privilégier afin de permettre une perfusion des tissus nobles avec l'oxygène qui reste dissous dans le sang (en attendant les secours). Comme dit le D</a:t>
            </a:r>
            <a:r>
              <a:rPr lang="fr-FR" sz="2400" baseline="30000" dirty="0"/>
              <a:t>r</a:t>
            </a:r>
            <a:r>
              <a:rPr lang="fr-FR" sz="2400" dirty="0"/>
              <a:t> Rifler de Montbard, "il vaut mieux faire que ne rien faire, si on ne fait rien c'est 100% de chance de rester mort..."</a:t>
            </a:r>
            <a:endParaRPr lang="ro-RO"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0034" y="357166"/>
            <a:ext cx="8186766" cy="5768997"/>
          </a:xfrm>
        </p:spPr>
        <p:txBody>
          <a:bodyPr>
            <a:normAutofit/>
          </a:bodyPr>
          <a:lstStyle/>
          <a:p>
            <a:endParaRPr lang="fr-FR" sz="2400" dirty="0" smtClean="0"/>
          </a:p>
          <a:p>
            <a:r>
              <a:rPr lang="fr-FR" sz="2400" dirty="0" smtClean="0"/>
              <a:t>On </a:t>
            </a:r>
            <a:r>
              <a:rPr lang="fr-FR" sz="2400" dirty="0"/>
              <a:t>effectue ainsi un cycle en environ 24 secondes, soit cinq cycles en 2 minutes (donc 75 compressions et 5 ventilations artificielles par minute en moyenne). Toutes les minutes, on contrôle que la victime ne respire toujours pas. Si elle a repris une respiration spontanée, il faut alors la tourner en </a:t>
            </a:r>
            <a:r>
              <a:rPr lang="fr-FR" sz="2400" u="sng" dirty="0">
                <a:hlinkClick r:id="rId2" tooltip="Position latérale de sécurité"/>
              </a:rPr>
              <a:t>position latérale de sécurité</a:t>
            </a:r>
            <a:endParaRPr lang="ro-RO"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0034" y="500042"/>
            <a:ext cx="8186766" cy="5626121"/>
          </a:xfrm>
        </p:spPr>
        <p:txBody>
          <a:bodyPr>
            <a:normAutofit fontScale="77500" lnSpcReduction="20000"/>
          </a:bodyPr>
          <a:lstStyle/>
          <a:p>
            <a:pPr>
              <a:buNone/>
            </a:pPr>
            <a:r>
              <a:rPr lang="fr-FR" b="1" dirty="0"/>
              <a:t>La RCP à deux sauveteurs </a:t>
            </a:r>
            <a:endParaRPr lang="ro-RO" b="1" dirty="0"/>
          </a:p>
          <a:p>
            <a:r>
              <a:rPr lang="fr-FR" dirty="0" smtClean="0"/>
              <a:t>Lorsque </a:t>
            </a:r>
            <a:r>
              <a:rPr lang="fr-FR" dirty="0"/>
              <a:t>l'on est deux sauveteurs (témoins sans matériel), on peut agir plus efficacement en collaborant :</a:t>
            </a:r>
            <a:endParaRPr lang="ro-RO" dirty="0"/>
          </a:p>
          <a:p>
            <a:pPr lvl="0"/>
            <a:r>
              <a:rPr lang="fr-FR" dirty="0"/>
              <a:t>le témoin A effectue la </a:t>
            </a:r>
            <a:r>
              <a:rPr lang="fr-FR" u="sng" dirty="0">
                <a:hlinkClick r:id="rId2" tooltip="Protection (premiers secours)"/>
              </a:rPr>
              <a:t>protection</a:t>
            </a:r>
            <a:r>
              <a:rPr lang="fr-FR" dirty="0"/>
              <a:t> </a:t>
            </a:r>
            <a:endParaRPr lang="ro-RO" dirty="0"/>
          </a:p>
          <a:p>
            <a:pPr lvl="0"/>
            <a:r>
              <a:rPr lang="fr-FR" dirty="0"/>
              <a:t>le témoin B effectue le </a:t>
            </a:r>
            <a:r>
              <a:rPr lang="fr-FR" u="sng" dirty="0">
                <a:hlinkClick r:id="rId3" tooltip="Bilan (premiers secours)"/>
              </a:rPr>
              <a:t>bilan</a:t>
            </a:r>
            <a:r>
              <a:rPr lang="fr-FR" dirty="0"/>
              <a:t> et la </a:t>
            </a:r>
            <a:r>
              <a:rPr lang="fr-FR" u="sng" dirty="0">
                <a:hlinkClick r:id="rId4" tooltip="Libération des voies aériennes"/>
              </a:rPr>
              <a:t>libération des voies aériennes</a:t>
            </a:r>
            <a:r>
              <a:rPr lang="fr-FR" dirty="0"/>
              <a:t>, il constate l'arrêt de la respiration et dit « il ne respire pas ! » </a:t>
            </a:r>
            <a:endParaRPr lang="ro-RO" dirty="0"/>
          </a:p>
          <a:p>
            <a:pPr lvl="0"/>
            <a:r>
              <a:rPr lang="fr-FR" dirty="0"/>
              <a:t>le témoin A va alors passer l'</a:t>
            </a:r>
            <a:r>
              <a:rPr lang="fr-FR" u="sng" dirty="0">
                <a:hlinkClick r:id="rId5" tooltip="Alerte (premiers secours)"/>
              </a:rPr>
              <a:t>alerte</a:t>
            </a:r>
            <a:r>
              <a:rPr lang="fr-FR" dirty="0"/>
              <a:t> tandis que B commence la réanimation cardio-pulmonaire </a:t>
            </a:r>
            <a:endParaRPr lang="ro-RO" dirty="0"/>
          </a:p>
          <a:p>
            <a:pPr lvl="0"/>
            <a:r>
              <a:rPr lang="fr-FR" dirty="0"/>
              <a:t>le témoin A revient et peut alors </a:t>
            </a:r>
            <a:endParaRPr lang="ro-RO" dirty="0"/>
          </a:p>
          <a:p>
            <a:pPr lvl="1"/>
            <a:r>
              <a:rPr lang="fr-FR" dirty="0"/>
              <a:t>mettre en œuvre un </a:t>
            </a:r>
            <a:r>
              <a:rPr lang="fr-FR" u="sng" dirty="0">
                <a:hlinkClick r:id="rId6" tooltip="Défibrillateur automatique externe"/>
              </a:rPr>
              <a:t>défibrillateur automatique externe</a:t>
            </a:r>
            <a:r>
              <a:rPr lang="fr-FR" dirty="0"/>
              <a:t> s'il y en a un de disponible ; </a:t>
            </a:r>
            <a:endParaRPr lang="ro-RO" dirty="0"/>
          </a:p>
          <a:p>
            <a:pPr lvl="1"/>
            <a:r>
              <a:rPr lang="fr-FR" dirty="0"/>
              <a:t>remplacer B à la réanimation si celui-ci fatigue ; </a:t>
            </a:r>
            <a:endParaRPr lang="ro-RO" dirty="0"/>
          </a:p>
          <a:p>
            <a:pPr lvl="1"/>
            <a:r>
              <a:rPr lang="fr-FR" dirty="0"/>
              <a:t>faire la réanimation avec B : l'un se consacre au bouche-à-bouche, l'autre aux compressions thoraciques. </a:t>
            </a:r>
            <a:endParaRPr lang="ro-RO" dirty="0"/>
          </a:p>
          <a:p>
            <a:endParaRPr lang="ro-RO"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0034" y="428604"/>
            <a:ext cx="8186766" cy="5697559"/>
          </a:xfrm>
        </p:spPr>
        <p:txBody>
          <a:bodyPr>
            <a:normAutofit/>
          </a:bodyPr>
          <a:lstStyle/>
          <a:p>
            <a:pPr>
              <a:buNone/>
            </a:pPr>
            <a:r>
              <a:rPr lang="fr-FR" sz="2400" dirty="0"/>
              <a:t>Si l'on décide de pratiquer la réanimation à deux, la personne effectuant les compressions thoraciques doit impérativement compter à voix haute les compressions, afin que l'autre sauveteur sache quand il doit insuffler ; si par exemple A fait les compressions thoraciques et B les insufflations :</a:t>
            </a:r>
            <a:endParaRPr lang="ro-RO" sz="2400" dirty="0"/>
          </a:p>
          <a:p>
            <a:r>
              <a:rPr lang="fr-FR" sz="2400" dirty="0"/>
              <a:t>A : « un–et–deux–</a:t>
            </a:r>
            <a:r>
              <a:rPr lang="fr-FR" sz="2400" dirty="0" err="1"/>
              <a:t>et–trois</a:t>
            </a:r>
            <a:r>
              <a:rPr lang="fr-FR" sz="2400" dirty="0"/>
              <a:t>-...–et–vingt-neuf–</a:t>
            </a:r>
            <a:r>
              <a:rPr lang="fr-FR" sz="2400" dirty="0" err="1"/>
              <a:t>et–trente</a:t>
            </a:r>
            <a:r>
              <a:rPr lang="fr-FR" sz="2400" dirty="0"/>
              <a:t> » </a:t>
            </a:r>
            <a:endParaRPr lang="ro-RO" sz="2400" dirty="0"/>
          </a:p>
          <a:p>
            <a:r>
              <a:rPr lang="fr-FR" sz="2400" dirty="0"/>
              <a:t>B : </a:t>
            </a:r>
            <a:r>
              <a:rPr lang="fr-FR" sz="2400" i="1" dirty="0"/>
              <a:t>première insufflation</a:t>
            </a:r>
            <a:r>
              <a:rPr lang="fr-FR" sz="2400" dirty="0"/>
              <a:t>, </a:t>
            </a:r>
            <a:r>
              <a:rPr lang="fr-FR" sz="2400" i="1" dirty="0"/>
              <a:t>deuxième insufflation</a:t>
            </a:r>
            <a:r>
              <a:rPr lang="fr-FR" sz="2400" dirty="0"/>
              <a:t> </a:t>
            </a:r>
            <a:endParaRPr lang="ro-RO" sz="2400" dirty="0"/>
          </a:p>
          <a:p>
            <a:r>
              <a:rPr lang="fr-FR" sz="2400" dirty="0"/>
              <a:t>A : « un–et–deux–</a:t>
            </a:r>
            <a:r>
              <a:rPr lang="fr-FR" sz="2400" dirty="0" err="1"/>
              <a:t>et–trois</a:t>
            </a:r>
            <a:r>
              <a:rPr lang="fr-FR" sz="2400" dirty="0"/>
              <a:t>-... » </a:t>
            </a:r>
            <a:endParaRPr lang="ro-RO" sz="2400" dirty="0"/>
          </a:p>
          <a:p>
            <a:pPr>
              <a:buNone/>
            </a:pPr>
            <a:r>
              <a:rPr lang="fr-FR" sz="2400" dirty="0"/>
              <a:t>Ceci permet de perdre moins de temps entre les compressions et les insufflations, et de ne pas avoir à repositionner les mains à chaque cycle.</a:t>
            </a:r>
            <a:endParaRPr lang="ro-RO" sz="2400" dirty="0"/>
          </a:p>
          <a:p>
            <a:pPr>
              <a:buNone/>
            </a:pPr>
            <a:endParaRPr lang="ro-RO"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pPr>
              <a:buNone/>
            </a:pPr>
            <a:endParaRPr lang="fr-FR" sz="2400" dirty="0" smtClean="0"/>
          </a:p>
          <a:p>
            <a:pPr>
              <a:buNone/>
            </a:pPr>
            <a:endParaRPr lang="fr-FR" sz="2400" dirty="0" smtClean="0"/>
          </a:p>
          <a:p>
            <a:pPr>
              <a:buNone/>
            </a:pPr>
            <a:r>
              <a:rPr lang="fr-FR" sz="2400" dirty="0" smtClean="0"/>
              <a:t>En </a:t>
            </a:r>
            <a:r>
              <a:rPr lang="fr-FR" sz="2400" dirty="0"/>
              <a:t>effet, lorsque la circulation du sang s'arrête, les organes, dont le </a:t>
            </a:r>
            <a:r>
              <a:rPr lang="fr-FR" sz="2400" u="sng" dirty="0">
                <a:hlinkClick r:id="rId2" tooltip="Cerveau"/>
              </a:rPr>
              <a:t>cerveau</a:t>
            </a:r>
            <a:r>
              <a:rPr lang="fr-FR" sz="2400" dirty="0"/>
              <a:t> et le </a:t>
            </a:r>
            <a:r>
              <a:rPr lang="fr-FR" sz="2400" u="sng" dirty="0">
                <a:hlinkClick r:id="rId3" tooltip="Cœur"/>
              </a:rPr>
              <a:t>cœur</a:t>
            </a:r>
            <a:r>
              <a:rPr lang="fr-FR" sz="2400" dirty="0"/>
              <a:t> lui-même, ne sont plus alimentés en </a:t>
            </a:r>
            <a:r>
              <a:rPr lang="fr-FR" sz="2400" u="sng" dirty="0">
                <a:hlinkClick r:id="rId4" tooltip="Oxygène"/>
              </a:rPr>
              <a:t>oxygène</a:t>
            </a:r>
            <a:r>
              <a:rPr lang="fr-FR" sz="2400" dirty="0"/>
              <a:t> et commencent à mourir : des lésions cérébrales apparaissent dès la troisième minute, et les chances de survie deviennent quasiment nulles après huit minutes d'arrêt </a:t>
            </a:r>
            <a:r>
              <a:rPr lang="fr-FR" sz="2400" dirty="0" smtClean="0"/>
              <a:t>circulatoire. </a:t>
            </a:r>
            <a:r>
              <a:rPr lang="fr-FR" sz="2400" dirty="0"/>
              <a:t>Le fait d'oxygéner artificiellement le sang et de le faire circuler permet d'éviter ou de ralentir cette dégradation, et donc d'accroître les chances de survie.</a:t>
            </a:r>
            <a:endParaRPr lang="ro-RO" sz="2400" dirty="0"/>
          </a:p>
          <a:p>
            <a:pPr>
              <a:buNone/>
            </a:pPr>
            <a:endParaRPr lang="ro-RO"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pPr>
              <a:buNone/>
            </a:pPr>
            <a:r>
              <a:rPr lang="fr-FR" sz="2400" b="1" dirty="0" smtClean="0"/>
              <a:t>La RCP à deux et trois secouristes </a:t>
            </a:r>
            <a:endParaRPr lang="ro-RO" sz="2400" b="1" dirty="0" smtClean="0"/>
          </a:p>
          <a:p>
            <a:endParaRPr lang="fr-FR" sz="2400" dirty="0" smtClean="0"/>
          </a:p>
          <a:p>
            <a:r>
              <a:rPr lang="fr-FR" sz="2400" dirty="0" smtClean="0"/>
              <a:t>Le bilan est le même que celui fait par un sauveteur, mais après la constatation de l'absence de réaction aux insufflations, on contrôle le </a:t>
            </a:r>
            <a:r>
              <a:rPr lang="fr-FR" sz="2400" u="sng" dirty="0" smtClean="0">
                <a:hlinkClick r:id="rId2" tooltip="Pouls"/>
              </a:rPr>
              <a:t>pouls</a:t>
            </a:r>
            <a:r>
              <a:rPr lang="fr-FR" sz="2400" dirty="0" smtClean="0"/>
              <a:t> carotidien. Il s'agit d'un contrôle de principe, une expérience sur des médecins a montré qu'en situation d'arrêt cardio-respiratoire, la prise de pouls était fausse dans 50% des cas : le </a:t>
            </a:r>
            <a:r>
              <a:rPr lang="fr-FR" sz="2400" u="sng" dirty="0" smtClean="0">
                <a:hlinkClick r:id="rId3" tooltip="Stress"/>
              </a:rPr>
              <a:t>stress</a:t>
            </a:r>
            <a:r>
              <a:rPr lang="fr-FR" sz="2400" dirty="0" smtClean="0"/>
              <a:t> fait monter la tension du sauveteur, il pourra donc percevoir des battement au bout de ses doigts (en fait, son propre pouls) même en son absence de circulation chez la victime.</a:t>
            </a:r>
            <a:endParaRPr lang="ro-RO" sz="2400" dirty="0" smtClean="0"/>
          </a:p>
          <a:p>
            <a:pPr>
              <a:buNone/>
            </a:pPr>
            <a:endParaRPr lang="ro-RO"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lnSpcReduction="10000"/>
          </a:bodyPr>
          <a:lstStyle/>
          <a:p>
            <a:r>
              <a:rPr lang="fr-FR" sz="2400" dirty="0" smtClean="0"/>
              <a:t>Un des secouristes s'occupe de la ventilation artificielle. Celle-ci se fait avec un </a:t>
            </a:r>
            <a:r>
              <a:rPr lang="fr-FR" sz="2400" u="sng" dirty="0" smtClean="0">
                <a:hlinkClick r:id="rId2" tooltip="Ballon autoremplisseur à valve unidirectionnelle"/>
              </a:rPr>
              <a:t>ballon </a:t>
            </a:r>
            <a:r>
              <a:rPr lang="fr-FR" sz="2400" u="sng" dirty="0" err="1" smtClean="0">
                <a:hlinkClick r:id="rId2" tooltip="Ballon autoremplisseur à valve unidirectionnelle"/>
              </a:rPr>
              <a:t>autoremplisseur</a:t>
            </a:r>
            <a:r>
              <a:rPr lang="fr-FR" sz="2400" u="sng" dirty="0" smtClean="0">
                <a:hlinkClick r:id="rId2" tooltip="Ballon autoremplisseur à valve unidirectionnelle"/>
              </a:rPr>
              <a:t> à valve unidirectionnelle</a:t>
            </a:r>
            <a:r>
              <a:rPr lang="fr-FR" sz="2400" dirty="0" smtClean="0"/>
              <a:t> (</a:t>
            </a:r>
            <a:r>
              <a:rPr lang="fr-FR" sz="2400" dirty="0" err="1" smtClean="0"/>
              <a:t>bavu</a:t>
            </a:r>
            <a:r>
              <a:rPr lang="fr-FR" sz="2400" dirty="0" smtClean="0"/>
              <a:t>) qui insuffle de l'air enrichi en </a:t>
            </a:r>
            <a:r>
              <a:rPr lang="fr-FR" sz="2400" u="sng" dirty="0" smtClean="0">
                <a:hlinkClick r:id="rId3" tooltip="Oxygénothérapie"/>
              </a:rPr>
              <a:t>dioxygène</a:t>
            </a:r>
            <a:r>
              <a:rPr lang="fr-FR" sz="2400" dirty="0" smtClean="0"/>
              <a:t> </a:t>
            </a:r>
            <a:r>
              <a:rPr lang="fr-FR" sz="2400" i="1" dirty="0" smtClean="0"/>
              <a:t>via</a:t>
            </a:r>
            <a:r>
              <a:rPr lang="fr-FR" sz="2400" dirty="0" smtClean="0"/>
              <a:t> un dispositif d'interposition (masque d'insufflation ou embout </a:t>
            </a:r>
            <a:r>
              <a:rPr lang="fr-FR" sz="2400" dirty="0" err="1" smtClean="0"/>
              <a:t>Sabathié</a:t>
            </a:r>
            <a:r>
              <a:rPr lang="fr-FR" sz="2400" dirty="0" smtClean="0"/>
              <a:t>). L'utilisation d'une </a:t>
            </a:r>
            <a:r>
              <a:rPr lang="fr-FR" sz="2400" u="sng" dirty="0" smtClean="0">
                <a:hlinkClick r:id="rId4" tooltip="Canule de Guedel"/>
              </a:rPr>
              <a:t>canule de </a:t>
            </a:r>
            <a:r>
              <a:rPr lang="fr-FR" sz="2400" u="sng" dirty="0" err="1" smtClean="0">
                <a:hlinkClick r:id="rId4" tooltip="Canule de Guedel"/>
              </a:rPr>
              <a:t>Guedel</a:t>
            </a:r>
            <a:r>
              <a:rPr lang="fr-FR" sz="2400" dirty="0" smtClean="0"/>
              <a:t> permet de faciliter le passage de l'air si la personne présente une grosse langue, comme par exemple dans le cas d'un </a:t>
            </a:r>
            <a:r>
              <a:rPr lang="fr-FR" sz="2400" u="sng" dirty="0" smtClean="0">
                <a:hlinkClick r:id="rId5" tooltip="Œdème de Quincke"/>
              </a:rPr>
              <a:t>œdème de Quincke</a:t>
            </a:r>
            <a:r>
              <a:rPr lang="fr-FR" sz="2400" dirty="0" smtClean="0"/>
              <a:t>.</a:t>
            </a:r>
            <a:endParaRPr lang="ro-RO" sz="2400" dirty="0" smtClean="0"/>
          </a:p>
          <a:p>
            <a:r>
              <a:rPr lang="fr-FR" sz="2400" dirty="0" smtClean="0"/>
              <a:t>L'autre secouriste s'occupe des compressions thoraciques. Les cycles sont les mêmes que pour un sauveteur seul (2 insufflations-30 compressions). L'intérêt, outre l'utilisation de matériel d'insufflation plus efficace que le bouche-à-bouche, est de réduire le temps entre insufflation et compression : l'insufflation commence dès la dernière compression, et la compression commence dès la dernière insufflation, sans attendre que la poitrine redescende.</a:t>
            </a:r>
            <a:endParaRPr lang="ro-RO" sz="2400" dirty="0" smtClean="0"/>
          </a:p>
          <a:p>
            <a:pPr>
              <a:buNone/>
            </a:pPr>
            <a:endParaRPr lang="ro-RO"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r>
              <a:rPr lang="fr-FR" sz="2400" b="1" dirty="0" smtClean="0"/>
              <a:t>Planches descriptives </a:t>
            </a:r>
            <a:r>
              <a:rPr lang="fr-FR" sz="2400" dirty="0" smtClean="0"/>
              <a:t>[</a:t>
            </a:r>
            <a:r>
              <a:rPr lang="fr-FR" sz="2400" u="sng" dirty="0" smtClean="0">
                <a:hlinkClick r:id="rId2" tooltip="Modifier la section : Planches descriptives"/>
              </a:rPr>
              <a:t>modifier</a:t>
            </a:r>
            <a:r>
              <a:rPr lang="fr-FR" sz="2400" dirty="0" smtClean="0"/>
              <a:t>]</a:t>
            </a:r>
            <a:endParaRPr lang="ro-RO" sz="2400" b="1" dirty="0" smtClean="0"/>
          </a:p>
          <a:p>
            <a:r>
              <a:rPr lang="fr-FR" sz="2400" b="1" dirty="0" smtClean="0"/>
              <a:t>Vérification des fonctions respiratoires</a:t>
            </a:r>
            <a:r>
              <a:rPr lang="fr-FR" sz="2400" dirty="0" smtClean="0"/>
              <a:t> : le secouriste </a:t>
            </a:r>
            <a:r>
              <a:rPr lang="fr-FR" sz="2400" i="1" dirty="0" smtClean="0"/>
              <a:t>écoute</a:t>
            </a:r>
            <a:r>
              <a:rPr lang="fr-FR" sz="2400" dirty="0" smtClean="0"/>
              <a:t> la respiration, essaye de </a:t>
            </a:r>
            <a:r>
              <a:rPr lang="fr-FR" sz="2400" i="1" dirty="0" smtClean="0"/>
              <a:t>sentir</a:t>
            </a:r>
            <a:r>
              <a:rPr lang="fr-FR" sz="2400" dirty="0" smtClean="0"/>
              <a:t> l'air sur sa joue, </a:t>
            </a:r>
            <a:r>
              <a:rPr lang="fr-FR" sz="2400" i="1" dirty="0" smtClean="0"/>
              <a:t>regarde</a:t>
            </a:r>
            <a:r>
              <a:rPr lang="fr-FR" sz="2400" dirty="0" smtClean="0"/>
              <a:t> si la poitrine monte et descend, et </a:t>
            </a:r>
            <a:r>
              <a:rPr lang="fr-FR" sz="2400" i="1" dirty="0" smtClean="0"/>
              <a:t>sent</a:t>
            </a:r>
            <a:r>
              <a:rPr lang="fr-FR" sz="2400" dirty="0" smtClean="0"/>
              <a:t> les mouvements de la poitrine.</a:t>
            </a:r>
          </a:p>
          <a:p>
            <a:endParaRPr lang="fr-FR" sz="2400" dirty="0" smtClean="0"/>
          </a:p>
          <a:p>
            <a:endParaRPr lang="fr-FR" sz="2400" dirty="0" smtClean="0"/>
          </a:p>
          <a:p>
            <a:endParaRPr lang="fr-FR" sz="2400" dirty="0" smtClean="0"/>
          </a:p>
          <a:p>
            <a:endParaRPr lang="fr-FR" sz="2400" dirty="0" smtClean="0"/>
          </a:p>
          <a:p>
            <a:endParaRPr lang="fr-FR" sz="2400" dirty="0" smtClean="0"/>
          </a:p>
          <a:p>
            <a:endParaRPr lang="fr-FR" sz="2400" dirty="0" smtClean="0"/>
          </a:p>
          <a:p>
            <a:pPr>
              <a:buNone/>
            </a:pPr>
            <a:r>
              <a:rPr lang="en-US" sz="2400" dirty="0" smtClean="0"/>
              <a:t> </a:t>
            </a:r>
            <a:endParaRPr lang="ro-RO" sz="2400" dirty="0" smtClean="0"/>
          </a:p>
          <a:p>
            <a:pPr>
              <a:buNone/>
            </a:pPr>
            <a:endParaRPr lang="ro-RO" sz="2400" dirty="0"/>
          </a:p>
        </p:txBody>
      </p:sp>
      <p:pic>
        <p:nvPicPr>
          <p:cNvPr id="4" name="Imagine 3" descr="mhtml:file://C:\Documents%20and%20Settings\Home2\My%20Documents\Réanimation%20cardio-pulmonaire%20-%20Wikipédia.mht!http://upload.wikimedia.org/wikipedia/commons/thumb/f/f5/Checking_respiration2.jpg/120px-Checking_respiration2.jpg">
            <a:hlinkClick r:id="rId3"/>
          </p:cNvPr>
          <p:cNvPicPr/>
          <p:nvPr/>
        </p:nvPicPr>
        <p:blipFill>
          <a:blip r:embed="rId4" r:link="rId5" cstate="print"/>
          <a:srcRect/>
          <a:stretch>
            <a:fillRect/>
          </a:stretch>
        </p:blipFill>
        <p:spPr bwMode="auto">
          <a:xfrm>
            <a:off x="2143108" y="2857496"/>
            <a:ext cx="3857652" cy="250033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r>
              <a:rPr lang="fr-FR" sz="2400" b="1" dirty="0" smtClean="0"/>
              <a:t>Insufflation au bouche-à-bouche</a:t>
            </a:r>
            <a:r>
              <a:rPr lang="fr-FR" sz="2400" dirty="0" smtClean="0"/>
              <a:t> La tête du patient est rejetée en arrière. Le secouriste ferme le nez du patient d'une main, tout en maintenant la bouche du patient ouverte en lui tenant le menton.</a:t>
            </a:r>
          </a:p>
          <a:p>
            <a:endParaRPr lang="fr-FR" sz="2400" dirty="0" smtClean="0"/>
          </a:p>
          <a:p>
            <a:endParaRPr lang="ro-RO" sz="2400" dirty="0" smtClean="0"/>
          </a:p>
        </p:txBody>
      </p:sp>
      <p:pic>
        <p:nvPicPr>
          <p:cNvPr id="4" name="Imagine 3" descr="120px-Insulfation2">
            <a:hlinkClick r:id="rId2"/>
          </p:cNvPr>
          <p:cNvPicPr/>
          <p:nvPr/>
        </p:nvPicPr>
        <p:blipFill>
          <a:blip r:embed="rId3" cstate="print"/>
          <a:srcRect/>
          <a:stretch>
            <a:fillRect/>
          </a:stretch>
        </p:blipFill>
        <p:spPr bwMode="auto">
          <a:xfrm>
            <a:off x="2786050" y="2571744"/>
            <a:ext cx="3357586" cy="228601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pPr>
              <a:buNone/>
            </a:pPr>
            <a:r>
              <a:rPr lang="fr-FR" sz="2400" b="1" dirty="0" smtClean="0"/>
              <a:t>Placement de la main avant la CPR</a:t>
            </a:r>
            <a:r>
              <a:rPr lang="fr-FR" sz="2400" dirty="0" smtClean="0"/>
              <a:t> La main se place, chez un adulte à deux doigts en haut du plexus solaire.</a:t>
            </a:r>
          </a:p>
          <a:p>
            <a:pPr>
              <a:buNone/>
            </a:pPr>
            <a:endParaRPr lang="ro-RO" sz="2400" dirty="0"/>
          </a:p>
        </p:txBody>
      </p:sp>
      <p:pic>
        <p:nvPicPr>
          <p:cNvPr id="4" name="Imagine 3" descr="86px-CPR-positionning">
            <a:hlinkClick r:id="rId2"/>
          </p:cNvPr>
          <p:cNvPicPr/>
          <p:nvPr/>
        </p:nvPicPr>
        <p:blipFill>
          <a:blip r:embed="rId3" cstate="print"/>
          <a:srcRect/>
          <a:stretch>
            <a:fillRect/>
          </a:stretch>
        </p:blipFill>
        <p:spPr bwMode="auto">
          <a:xfrm>
            <a:off x="2714612" y="1643050"/>
            <a:ext cx="3143272" cy="250033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endParaRPr lang="en-US" sz="2400" dirty="0" smtClean="0"/>
          </a:p>
          <a:p>
            <a:r>
              <a:rPr lang="fr-FR" sz="2400" b="1" dirty="0" smtClean="0"/>
              <a:t>Position pour la CPR</a:t>
            </a:r>
            <a:r>
              <a:rPr lang="fr-FR" sz="2400" dirty="0" smtClean="0"/>
              <a:t> Les bras sont maintenus tendus, les compressions viennent du mouvement des épaules.</a:t>
            </a:r>
          </a:p>
          <a:p>
            <a:endParaRPr lang="ro-RO" sz="2400" dirty="0"/>
          </a:p>
        </p:txBody>
      </p:sp>
      <p:pic>
        <p:nvPicPr>
          <p:cNvPr id="4" name="Imagine 3" descr="110px-CPR">
            <a:hlinkClick r:id="rId2"/>
          </p:cNvPr>
          <p:cNvPicPr/>
          <p:nvPr/>
        </p:nvPicPr>
        <p:blipFill>
          <a:blip r:embed="rId3" cstate="print"/>
          <a:srcRect/>
          <a:stretch>
            <a:fillRect/>
          </a:stretch>
        </p:blipFill>
        <p:spPr bwMode="auto">
          <a:xfrm>
            <a:off x="2928926" y="2857500"/>
            <a:ext cx="3429024" cy="2286012"/>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pPr>
              <a:buNone/>
            </a:pPr>
            <a:r>
              <a:rPr lang="fr-FR" sz="2400" b="1" dirty="0" smtClean="0"/>
              <a:t>Contrôle du pouls carotidien</a:t>
            </a:r>
            <a:r>
              <a:rPr lang="fr-FR" sz="2400" dirty="0" smtClean="0"/>
              <a:t> (n'est plus enseigné dans la nouvelle méthode ; remplacé par l'appréciation du souffle respiratoire de la poitrine et de la bouche en 8-10 secondes)</a:t>
            </a:r>
          </a:p>
          <a:p>
            <a:pPr>
              <a:buNone/>
            </a:pPr>
            <a:endParaRPr lang="ro-RO" sz="2400" dirty="0"/>
          </a:p>
        </p:txBody>
      </p:sp>
      <p:pic>
        <p:nvPicPr>
          <p:cNvPr id="4" name="Imagine 3" descr="116px-Carotidian_pulse">
            <a:hlinkClick r:id="rId2"/>
          </p:cNvPr>
          <p:cNvPicPr/>
          <p:nvPr/>
        </p:nvPicPr>
        <p:blipFill>
          <a:blip r:embed="rId3" cstate="print"/>
          <a:srcRect/>
          <a:stretch>
            <a:fillRect/>
          </a:stretch>
        </p:blipFill>
        <p:spPr bwMode="auto">
          <a:xfrm>
            <a:off x="2786050" y="2428868"/>
            <a:ext cx="3500462" cy="250032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pPr>
              <a:buNone/>
            </a:pPr>
            <a:r>
              <a:rPr lang="fr-FR" sz="2400" b="1" dirty="0" smtClean="0"/>
              <a:t>Vue de l'opérateur du défibrillateur</a:t>
            </a:r>
            <a:r>
              <a:rPr lang="fr-FR" sz="2400" dirty="0" smtClean="0"/>
              <a:t> Un secouriste est à genoux à la tête de la victime et lui administre de l'oxygène. Si la tête de la victime est entre ses genoux, elle n'est pas serrée. </a:t>
            </a:r>
            <a:r>
              <a:rPr lang="en-US" sz="2400" dirty="0" smtClean="0"/>
              <a:t>Les </a:t>
            </a:r>
            <a:r>
              <a:rPr lang="en-US" sz="2400" dirty="0" err="1" smtClean="0"/>
              <a:t>électrodes</a:t>
            </a:r>
            <a:r>
              <a:rPr lang="en-US" sz="2400" dirty="0" smtClean="0"/>
              <a:t> de </a:t>
            </a:r>
            <a:r>
              <a:rPr lang="en-US" sz="2400" dirty="0" err="1" smtClean="0"/>
              <a:t>défibrillation</a:t>
            </a:r>
            <a:r>
              <a:rPr lang="en-US" sz="2400" dirty="0" smtClean="0"/>
              <a:t> </a:t>
            </a:r>
            <a:r>
              <a:rPr lang="en-US" sz="2400" dirty="0" err="1" smtClean="0"/>
              <a:t>sont</a:t>
            </a:r>
            <a:r>
              <a:rPr lang="en-US" sz="2400" dirty="0" smtClean="0"/>
              <a:t> </a:t>
            </a:r>
            <a:r>
              <a:rPr lang="en-US" sz="2400" dirty="0" err="1" smtClean="0"/>
              <a:t>collées</a:t>
            </a:r>
            <a:r>
              <a:rPr lang="en-US" sz="2400" dirty="0" smtClean="0"/>
              <a:t>.</a:t>
            </a:r>
          </a:p>
          <a:p>
            <a:pPr>
              <a:buNone/>
            </a:pPr>
            <a:endParaRPr lang="ro-RO" sz="2400" dirty="0"/>
          </a:p>
        </p:txBody>
      </p:sp>
      <p:pic>
        <p:nvPicPr>
          <p:cNvPr id="4" name="Imagine 3" descr="86px-CPR-oxygen-defibrillator">
            <a:hlinkClick r:id="rId2"/>
          </p:cNvPr>
          <p:cNvPicPr/>
          <p:nvPr/>
        </p:nvPicPr>
        <p:blipFill>
          <a:blip r:embed="rId3" cstate="print"/>
          <a:srcRect/>
          <a:stretch>
            <a:fillRect/>
          </a:stretch>
        </p:blipFill>
        <p:spPr bwMode="auto">
          <a:xfrm>
            <a:off x="3000364" y="2857500"/>
            <a:ext cx="3286148" cy="2500326"/>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pPr>
              <a:buNone/>
            </a:pPr>
            <a:r>
              <a:rPr lang="fr-FR" sz="2400" b="1" dirty="0" smtClean="0"/>
              <a:t>La RCP médicale</a:t>
            </a:r>
            <a:endParaRPr lang="ro-RO" sz="2400" b="1" dirty="0" smtClean="0"/>
          </a:p>
          <a:p>
            <a:r>
              <a:rPr lang="fr-FR" sz="2400" dirty="0" smtClean="0"/>
              <a:t>La </a:t>
            </a:r>
            <a:r>
              <a:rPr lang="fr-FR" sz="2400" b="1" dirty="0" smtClean="0"/>
              <a:t>réanimation </a:t>
            </a:r>
            <a:r>
              <a:rPr lang="fr-FR" sz="2400" b="1" dirty="0" err="1" smtClean="0"/>
              <a:t>cardiopulmonaire</a:t>
            </a:r>
            <a:r>
              <a:rPr lang="fr-FR" sz="2400" b="1" dirty="0" smtClean="0"/>
              <a:t> spécialisée</a:t>
            </a:r>
            <a:r>
              <a:rPr lang="fr-FR" sz="2400" dirty="0" smtClean="0"/>
              <a:t> (</a:t>
            </a:r>
            <a:r>
              <a:rPr lang="fr-FR" sz="2400" b="1" dirty="0" smtClean="0"/>
              <a:t>RCPS</a:t>
            </a:r>
            <a:r>
              <a:rPr lang="fr-FR" sz="2400" dirty="0" smtClean="0"/>
              <a:t>) par une équipe médicale ou paramédicale est le dernier maillon de la chaîne de survie avant admission à l'hôpital. Dans le cas idéal, les gestes spécialisés sont pratiqués dans les dix minutes qui suivent l'arrêt cardiaque, après la défibrillation.</a:t>
            </a:r>
            <a:endParaRPr lang="ro-RO" sz="2400" dirty="0" smtClean="0"/>
          </a:p>
          <a:p>
            <a:r>
              <a:rPr lang="fr-FR" sz="2400" dirty="0" smtClean="0"/>
              <a:t>La victime est </a:t>
            </a:r>
            <a:r>
              <a:rPr lang="fr-FR" sz="2400" u="sng" dirty="0" smtClean="0">
                <a:hlinkClick r:id="rId2" tooltip="Intubation trachéale"/>
              </a:rPr>
              <a:t>intubée</a:t>
            </a:r>
            <a:r>
              <a:rPr lang="fr-FR" sz="2400" dirty="0" smtClean="0"/>
              <a:t> (connexion d'un respirateur artificiel aux voies respiratoires du patient par l'intermédiaire d'un tuyau que l'on glisse dans la trachée). Une voie d'abord veineuse est mise en place, soit périphérique (veines du bras) soit centrale (veine jugulaire ou sous-clavière en cas d'impossibilité d'abord périphérique) tout en poursuivant les compressions thoraciques, y compris lors des insufflations : l'étanchéité du ballonnet de la sonde d'intubation empêche le dioxygène de ressortir lors des compressions</a:t>
            </a:r>
            <a:endParaRPr lang="ro-RO"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r>
              <a:rPr lang="fr-FR" sz="2400" dirty="0" smtClean="0"/>
              <a:t>Un </a:t>
            </a:r>
            <a:r>
              <a:rPr lang="fr-FR" sz="2400" u="sng" dirty="0" err="1" smtClean="0">
                <a:hlinkClick r:id="rId2" tooltip="Capnomètre (page inexistante)"/>
              </a:rPr>
              <a:t>capnomètre</a:t>
            </a:r>
            <a:r>
              <a:rPr lang="fr-FR" sz="2400" dirty="0" smtClean="0"/>
              <a:t> est mis en place : il mesure la quantité de </a:t>
            </a:r>
            <a:r>
              <a:rPr lang="fr-FR" sz="2400" u="sng" dirty="0" smtClean="0">
                <a:hlinkClick r:id="rId3" tooltip="Dioxyde de carbone"/>
              </a:rPr>
              <a:t>dioxyde de carbone</a:t>
            </a:r>
            <a:r>
              <a:rPr lang="fr-FR" sz="2400" dirty="0" smtClean="0"/>
              <a:t> expiré, c'est-à-dire l'efficacité de la réanimation. En effet, si le patient expire du CO</a:t>
            </a:r>
            <a:r>
              <a:rPr lang="fr-FR" sz="2400" baseline="-25000" dirty="0" smtClean="0"/>
              <a:t>2</a:t>
            </a:r>
            <a:r>
              <a:rPr lang="fr-FR" sz="2400" dirty="0" smtClean="0"/>
              <a:t>, c'est que le dioxygène est bien arrivé aux cellules, et que les cellules l'ont consommé, donc qu'elles vivent.</a:t>
            </a:r>
            <a:endParaRPr lang="ro-RO" sz="2400" dirty="0" smtClean="0"/>
          </a:p>
          <a:p>
            <a:r>
              <a:rPr lang="fr-FR" sz="2400" dirty="0" smtClean="0"/>
              <a:t>On lui associe également l'administration de médicaments : </a:t>
            </a:r>
            <a:r>
              <a:rPr lang="fr-FR" sz="2400" u="sng" dirty="0" smtClean="0">
                <a:hlinkClick r:id="rId4" tooltip="Adrénaline"/>
              </a:rPr>
              <a:t>adrénaline</a:t>
            </a:r>
            <a:r>
              <a:rPr lang="fr-FR" sz="2400" dirty="0" smtClean="0"/>
              <a:t> ou équivalents, </a:t>
            </a:r>
            <a:r>
              <a:rPr lang="fr-FR" sz="2400" u="sng" dirty="0" err="1" smtClean="0">
                <a:hlinkClick r:id="rId5" tooltip="Isoprénaline (page inexistante)"/>
              </a:rPr>
              <a:t>Isoprénaline</a:t>
            </a:r>
            <a:r>
              <a:rPr lang="fr-FR" sz="2400" dirty="0" smtClean="0"/>
              <a:t> si le cœur est trop lent, liquides de remplissage vasculaire ou d'alcalinisation suivant les cas. L'intérêt de l'administration systématique de médicaments reste cependant discuté : à très court terme, ils semblent améliorer la survie mais ce n'est plus apparent à moyen terme, tant en termes de survie que de séquelles. Le défibrillateur du </a:t>
            </a:r>
            <a:r>
              <a:rPr lang="fr-FR" sz="2400" u="sng" dirty="0" smtClean="0">
                <a:hlinkClick r:id="rId6" tooltip="Samu"/>
              </a:rPr>
              <a:t>Samu</a:t>
            </a:r>
            <a:r>
              <a:rPr lang="fr-FR" sz="2400" dirty="0" smtClean="0"/>
              <a:t> peut être couplé à un stimulateur cardiaque externe si le cœur est trop lent.</a:t>
            </a:r>
            <a:endParaRPr lang="ro-RO"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a:bodyPr>
          <a:lstStyle/>
          <a:p>
            <a:pPr>
              <a:buNone/>
            </a:pPr>
            <a:r>
              <a:rPr lang="fr-FR" sz="2400" dirty="0"/>
              <a:t>La réanimation cardio-pulmonaire est l'association de</a:t>
            </a:r>
            <a:endParaRPr lang="ro-RO" sz="2400" dirty="0"/>
          </a:p>
          <a:p>
            <a:pPr lvl="0"/>
            <a:r>
              <a:rPr lang="fr-FR" sz="2400" dirty="0"/>
              <a:t>la </a:t>
            </a:r>
            <a:r>
              <a:rPr lang="fr-FR" sz="2400" u="sng" dirty="0">
                <a:hlinkClick r:id="rId2" tooltip="Ventilation artificielle"/>
              </a:rPr>
              <a:t>ventilation artificielle</a:t>
            </a:r>
            <a:r>
              <a:rPr lang="fr-FR" sz="2400" dirty="0"/>
              <a:t> </a:t>
            </a:r>
            <a:endParaRPr lang="ro-RO" sz="2400" dirty="0"/>
          </a:p>
          <a:p>
            <a:pPr lvl="0"/>
            <a:r>
              <a:rPr lang="fr-FR" sz="2400" dirty="0"/>
              <a:t>et de </a:t>
            </a:r>
            <a:r>
              <a:rPr lang="fr-FR" sz="2400" u="sng" dirty="0">
                <a:hlinkClick r:id="rId3" tooltip="Compression thoracique"/>
              </a:rPr>
              <a:t>compressions thoraciques</a:t>
            </a:r>
            <a:r>
              <a:rPr lang="fr-FR" sz="2400" dirty="0"/>
              <a:t> ou « massage cardiaque externe » (MCE). </a:t>
            </a:r>
            <a:endParaRPr lang="ro-RO" sz="2400" dirty="0"/>
          </a:p>
          <a:p>
            <a:pPr>
              <a:buNone/>
            </a:pPr>
            <a:r>
              <a:rPr lang="fr-FR" sz="2400" dirty="0"/>
              <a:t>Le concept a été inventé par </a:t>
            </a:r>
            <a:r>
              <a:rPr lang="fr-FR" sz="2400" u="sng" dirty="0">
                <a:hlinkClick r:id="rId4" tooltip="Peter Safar"/>
              </a:rPr>
              <a:t>Peter </a:t>
            </a:r>
            <a:r>
              <a:rPr lang="fr-FR" sz="2400" u="sng" dirty="0" err="1">
                <a:hlinkClick r:id="rId4" tooltip="Peter Safar"/>
              </a:rPr>
              <a:t>Safar</a:t>
            </a:r>
            <a:r>
              <a:rPr lang="fr-FR" sz="2400" dirty="0"/>
              <a:t>, à qui l'on doit l'acronyme en anglais </a:t>
            </a:r>
            <a:r>
              <a:rPr lang="fr-FR" sz="2400" i="1" dirty="0"/>
              <a:t>ABC</a:t>
            </a:r>
            <a:r>
              <a:rPr lang="fr-FR" sz="2400" dirty="0"/>
              <a:t> :</a:t>
            </a:r>
            <a:endParaRPr lang="ro-RO" sz="2400" dirty="0"/>
          </a:p>
          <a:p>
            <a:pPr lvl="0"/>
            <a:r>
              <a:rPr lang="fr-FR" sz="2400" i="1" dirty="0"/>
              <a:t>A</a:t>
            </a:r>
            <a:r>
              <a:rPr lang="fr-FR" sz="2400" dirty="0"/>
              <a:t> pour </a:t>
            </a:r>
            <a:r>
              <a:rPr lang="fr-FR" sz="2400" i="1" dirty="0" err="1"/>
              <a:t>airway</a:t>
            </a:r>
            <a:r>
              <a:rPr lang="fr-FR" sz="2400" dirty="0"/>
              <a:t>, </a:t>
            </a:r>
            <a:r>
              <a:rPr lang="fr-FR" sz="2400" u="sng" dirty="0">
                <a:hlinkClick r:id="rId5" tooltip="Libération des voies aériennes"/>
              </a:rPr>
              <a:t>libération des voies aériennes</a:t>
            </a:r>
            <a:r>
              <a:rPr lang="fr-FR" sz="2400" dirty="0"/>
              <a:t> ; </a:t>
            </a:r>
            <a:endParaRPr lang="ro-RO" sz="2400" dirty="0"/>
          </a:p>
          <a:p>
            <a:pPr lvl="0"/>
            <a:r>
              <a:rPr lang="fr-FR" sz="2400" i="1" dirty="0"/>
              <a:t>B</a:t>
            </a:r>
            <a:r>
              <a:rPr lang="fr-FR" sz="2400" dirty="0"/>
              <a:t> pour </a:t>
            </a:r>
            <a:r>
              <a:rPr lang="fr-FR" sz="2400" i="1" dirty="0" err="1"/>
              <a:t>breathing</a:t>
            </a:r>
            <a:r>
              <a:rPr lang="fr-FR" sz="2400" dirty="0"/>
              <a:t>, ventilation artificielle ; </a:t>
            </a:r>
            <a:endParaRPr lang="ro-RO" sz="2400" dirty="0"/>
          </a:p>
          <a:p>
            <a:pPr lvl="0"/>
            <a:r>
              <a:rPr lang="fr-FR" sz="2400" i="1" dirty="0"/>
              <a:t>C</a:t>
            </a:r>
            <a:r>
              <a:rPr lang="fr-FR" sz="2400" dirty="0"/>
              <a:t> pour </a:t>
            </a:r>
            <a:r>
              <a:rPr lang="fr-FR" sz="2400" i="1" dirty="0"/>
              <a:t>circulation</a:t>
            </a:r>
            <a:r>
              <a:rPr lang="fr-FR" sz="2400" dirty="0"/>
              <a:t>, assurer la circulation du sang par le massage cardiaque externe. </a:t>
            </a:r>
            <a:endParaRPr lang="ro-RO" sz="2400" dirty="0"/>
          </a:p>
          <a:p>
            <a:pPr>
              <a:buNone/>
            </a:pPr>
            <a:endParaRPr lang="ro-RO"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fontScale="85000" lnSpcReduction="10000"/>
          </a:bodyPr>
          <a:lstStyle/>
          <a:p>
            <a:r>
              <a:rPr lang="fr-FR" sz="2400" dirty="0" smtClean="0"/>
              <a:t>Par ailleurs, des études évaluent l'intérêt d'appliquer d'autres traitements </a:t>
            </a:r>
            <a:r>
              <a:rPr lang="fr-FR" sz="2400" dirty="0" err="1" smtClean="0"/>
              <a:t>préhospitaliers</a:t>
            </a:r>
            <a:r>
              <a:rPr lang="fr-FR" sz="2400" dirty="0" smtClean="0"/>
              <a:t>, sans que ces traitements constituent pour l'instant des standards :</a:t>
            </a:r>
            <a:endParaRPr lang="ro-RO" sz="2400" dirty="0" smtClean="0"/>
          </a:p>
          <a:p>
            <a:pPr lvl="0"/>
            <a:r>
              <a:rPr lang="fr-FR" sz="2400" dirty="0" smtClean="0"/>
              <a:t>injection de vasopressine</a:t>
            </a:r>
            <a:r>
              <a:rPr lang="fr-FR" sz="2400" u="sng" baseline="30000" dirty="0" smtClean="0">
                <a:hlinkClick r:id="rId2"/>
              </a:rPr>
              <a:t>[6]</a:t>
            </a:r>
            <a:r>
              <a:rPr lang="fr-FR" sz="2400" dirty="0" smtClean="0"/>
              <a:t> : les muscles qui contrôlent l'ouverture des vaisseaux sanguins n'étant plus oxygénés, ils se relâchent (vasodilatation), ce qui augmente le volume du système vasculaire et gêne la bonne circulation du sang lors des manœuvres de réanimation et en cas de reprise de l'activité cardiaque (</a:t>
            </a:r>
            <a:r>
              <a:rPr lang="fr-FR" sz="2400" u="sng" dirty="0" smtClean="0">
                <a:hlinkClick r:id="rId3" tooltip="Collapsus"/>
              </a:rPr>
              <a:t>collapsus cardiovasculaire</a:t>
            </a:r>
            <a:r>
              <a:rPr lang="fr-FR" sz="2400" dirty="0" smtClean="0"/>
              <a:t>) ; l'utilisation de médicaments vasopresseurs (c'est-à-dire faisant remonter la </a:t>
            </a:r>
            <a:r>
              <a:rPr lang="fr-FR" sz="2400" u="sng" dirty="0" smtClean="0">
                <a:hlinkClick r:id="rId4" tooltip="Pression artérielle"/>
              </a:rPr>
              <a:t>pression du sang</a:t>
            </a:r>
            <a:r>
              <a:rPr lang="fr-FR" sz="2400" dirty="0" smtClean="0"/>
              <a:t>) permet d'améliorer la circulation du sang et donc d'augmenter les chances de survie sans séquelle. Les résultats avec la </a:t>
            </a:r>
            <a:r>
              <a:rPr lang="fr-FR" sz="2400" u="sng" dirty="0" smtClean="0">
                <a:hlinkClick r:id="rId5" tooltip="Vasopressine"/>
              </a:rPr>
              <a:t>vasopressine</a:t>
            </a:r>
            <a:r>
              <a:rPr lang="fr-FR" sz="2400" dirty="0" smtClean="0"/>
              <a:t> se sont révélé être décevants</a:t>
            </a:r>
            <a:r>
              <a:rPr lang="fr-FR" sz="2400" u="sng" baseline="30000" dirty="0" smtClean="0">
                <a:hlinkClick r:id="rId6"/>
              </a:rPr>
              <a:t>[7]</a:t>
            </a:r>
            <a:r>
              <a:rPr lang="fr-FR" sz="2400" dirty="0" smtClean="0"/>
              <a:t>. </a:t>
            </a:r>
            <a:endParaRPr lang="ro-RO" sz="2400" dirty="0" smtClean="0"/>
          </a:p>
          <a:p>
            <a:pPr lvl="0"/>
            <a:r>
              <a:rPr lang="fr-FR" sz="2400" dirty="0" smtClean="0"/>
              <a:t>massage cardiaque interne (MCI) par mini-thoracotomie</a:t>
            </a:r>
            <a:r>
              <a:rPr lang="fr-FR" sz="2400" u="sng" baseline="30000" dirty="0" smtClean="0">
                <a:hlinkClick r:id="rId7"/>
              </a:rPr>
              <a:t>[8]</a:t>
            </a:r>
            <a:r>
              <a:rPr lang="fr-FR" sz="2400" dirty="0" smtClean="0"/>
              <a:t> : cette technique consiste à pratiquer une incision sur la poitrine, au 4</a:t>
            </a:r>
            <a:r>
              <a:rPr lang="fr-FR" sz="2400" baseline="30000" dirty="0" smtClean="0"/>
              <a:t>e</a:t>
            </a:r>
            <a:r>
              <a:rPr lang="fr-FR" sz="2400" dirty="0" smtClean="0"/>
              <a:t> espace intercostal gauche, et à y introduire une dispositif qui se déploie à l'intérieur comme un parapluie contre le </a:t>
            </a:r>
            <a:r>
              <a:rPr lang="fr-FR" sz="2400" u="sng" dirty="0" smtClean="0">
                <a:hlinkClick r:id="rId8" tooltip="Péricarde"/>
              </a:rPr>
              <a:t>péricarde</a:t>
            </a:r>
            <a:r>
              <a:rPr lang="fr-FR" sz="2400" dirty="0" smtClean="0"/>
              <a:t> ; il permet de presser directement sur le cœur, et pour certains modèles de pratiquer une défibrillation interne ; ce système permet d'avoir une meilleure efficacité circulatoire, mais présente des risques d'hémorragie et d'infection. </a:t>
            </a:r>
            <a:endParaRPr lang="ro-RO" sz="2400" dirty="0" smtClean="0"/>
          </a:p>
          <a:p>
            <a:endParaRPr lang="ro-RO"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lnSpcReduction="10000"/>
          </a:bodyPr>
          <a:lstStyle/>
          <a:p>
            <a:pPr>
              <a:buNone/>
            </a:pPr>
            <a:r>
              <a:rPr lang="fr-FR" sz="2400" dirty="0" smtClean="0"/>
              <a:t>La pratique française veut que le patient ne soit transporté qu'à partir du moment où la situation hémodynamique est à peu près stable (pouls présent avec une pression artérielle existante). La </a:t>
            </a:r>
            <a:r>
              <a:rPr lang="fr-FR" sz="2400" i="1" dirty="0" smtClean="0"/>
              <a:t>réanimation cardio-pulmonaire</a:t>
            </a:r>
            <a:r>
              <a:rPr lang="fr-FR" sz="2400" dirty="0" smtClean="0"/>
              <a:t> est donc poursuivie sur place jusqu'à échec (on n'arrive pas à réanimer le patient et celui-ci est déclaré décédé) ou succès. C'est la méthode dite du </a:t>
            </a:r>
            <a:r>
              <a:rPr lang="fr-FR" sz="2400" i="1" dirty="0" err="1" smtClean="0"/>
              <a:t>stay</a:t>
            </a:r>
            <a:r>
              <a:rPr lang="fr-FR" sz="2400" i="1" dirty="0" smtClean="0"/>
              <a:t> and </a:t>
            </a:r>
            <a:r>
              <a:rPr lang="fr-FR" sz="2400" i="1" dirty="0" err="1" smtClean="0"/>
              <a:t>play</a:t>
            </a:r>
            <a:r>
              <a:rPr lang="fr-FR" sz="2400" dirty="0" smtClean="0"/>
              <a:t> (« rester et jouer », c'est-à-dire agir sur place). Cela diffère avec les pratiques américaines qui préconisent le transport le plus rapidement possible vers un centre spécialisé, quel que soit l'état du patient. C'est la méthode du </a:t>
            </a:r>
            <a:r>
              <a:rPr lang="fr-FR" sz="2400" i="1" dirty="0" smtClean="0"/>
              <a:t>scoop and </a:t>
            </a:r>
            <a:r>
              <a:rPr lang="fr-FR" sz="2400" i="1" dirty="0" err="1" smtClean="0"/>
              <a:t>run</a:t>
            </a:r>
            <a:r>
              <a:rPr lang="fr-FR" sz="2400" dirty="0" smtClean="0"/>
              <a:t> (charger et courir). Cette différence s'explique en partie par l'absence de médicalisation des premiers secours, fonctionnant sur des </a:t>
            </a:r>
            <a:r>
              <a:rPr lang="fr-FR" sz="2400" i="1" dirty="0" err="1" smtClean="0"/>
              <a:t>paramedics</a:t>
            </a:r>
            <a:r>
              <a:rPr lang="fr-FR" sz="2400" dirty="0" smtClean="0"/>
              <a:t>, des </a:t>
            </a:r>
            <a:r>
              <a:rPr lang="fr-FR" sz="2400" u="sng" dirty="0" smtClean="0">
                <a:hlinkClick r:id="rId2" tooltip="Secours paramédicaux"/>
              </a:rPr>
              <a:t>secouristes paramédicaux</a:t>
            </a:r>
            <a:r>
              <a:rPr lang="fr-FR" sz="2400" dirty="0" smtClean="0"/>
              <a:t> pouvant faire des gestes infirmiers et médicaux (intubation, pose d'une voie veineuse et administration de médicaments) sur protocole.</a:t>
            </a:r>
            <a:endParaRPr lang="ro-RO" sz="2400" dirty="0" smtClean="0"/>
          </a:p>
          <a:p>
            <a:pPr>
              <a:buNone/>
            </a:pPr>
            <a:endParaRPr lang="ro-RO"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285728"/>
            <a:ext cx="8258204" cy="5840435"/>
          </a:xfrm>
        </p:spPr>
        <p:txBody>
          <a:bodyPr>
            <a:normAutofit/>
          </a:bodyPr>
          <a:lstStyle/>
          <a:p>
            <a:pPr>
              <a:buNone/>
            </a:pPr>
            <a:r>
              <a:rPr lang="fr-FR" sz="2400" dirty="0" smtClean="0"/>
              <a:t>Cependant, outre le fait que cela soulage les </a:t>
            </a:r>
            <a:r>
              <a:rPr lang="fr-FR" sz="2400" u="sng" dirty="0" smtClean="0">
                <a:hlinkClick r:id="rId2" tooltip="Accueil et traitement des urgences"/>
              </a:rPr>
              <a:t>services d'urgence</a:t>
            </a:r>
            <a:r>
              <a:rPr lang="fr-FR" sz="2400" dirty="0" smtClean="0"/>
              <a:t> hospitaliers, les équipes médicales, ou paramédicales formées aux soins pré-hospitaliers avancés de maintien des fonctions vitales (SAMFV), peuvent prendre en charge les infarctus en cours de formation, et l'on enregistre alors une nette amélioration en termes de survie </a:t>
            </a:r>
            <a:r>
              <a:rPr lang="fr-FR" sz="2400" u="sng" baseline="30000" dirty="0" smtClean="0">
                <a:hlinkClick r:id="rId3"/>
              </a:rPr>
              <a:t>[9]</a:t>
            </a:r>
            <a:r>
              <a:rPr lang="fr-FR" sz="2400" dirty="0" smtClean="0"/>
              <a:t>.</a:t>
            </a:r>
            <a:endParaRPr lang="ro-RO" sz="2400" smtClean="0"/>
          </a:p>
          <a:p>
            <a:pPr>
              <a:buNone/>
            </a:pPr>
            <a:endParaRPr lang="ro-RO"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pPr>
              <a:buNone/>
            </a:pPr>
            <a:endParaRPr lang="fr-FR" sz="2400" dirty="0" smtClean="0"/>
          </a:p>
          <a:p>
            <a:pPr>
              <a:buNone/>
            </a:pPr>
            <a:r>
              <a:rPr lang="fr-FR" sz="2400" dirty="0" smtClean="0"/>
              <a:t>La </a:t>
            </a:r>
            <a:r>
              <a:rPr lang="fr-FR" sz="2400" dirty="0"/>
              <a:t>réanimation cardio-pulmonaire doit se pratiquer sur toute personne en état de mort apparente, c'est-à-dire :</a:t>
            </a:r>
            <a:endParaRPr lang="ro-RO" sz="2400" dirty="0"/>
          </a:p>
          <a:p>
            <a:pPr lvl="0"/>
            <a:r>
              <a:rPr lang="fr-FR" sz="2400" dirty="0"/>
              <a:t>inconsciente : la personne ne bouge pas spontanément, elle ne réagit pas au toucher ni à la parole ; </a:t>
            </a:r>
            <a:endParaRPr lang="ro-RO" sz="2400" dirty="0"/>
          </a:p>
          <a:p>
            <a:r>
              <a:rPr lang="fr-FR" sz="2400" dirty="0"/>
              <a:t>qui ne respire pas : après </a:t>
            </a:r>
            <a:r>
              <a:rPr lang="fr-FR" sz="2400" u="sng" dirty="0">
                <a:hlinkClick r:id="rId2" tooltip="Libération des voies aériennes"/>
              </a:rPr>
              <a:t>libération des voies aériennes</a:t>
            </a:r>
            <a:r>
              <a:rPr lang="fr-FR" sz="2400" dirty="0"/>
              <a:t> ainsi que l'élévation du menton (</a:t>
            </a:r>
            <a:r>
              <a:rPr lang="fr-FR" sz="2400" dirty="0" err="1"/>
              <a:t>dégrafage</a:t>
            </a:r>
            <a:r>
              <a:rPr lang="fr-FR" sz="2400" dirty="0"/>
              <a:t> des vêtements pouvant gêner la respiration, mise en bascule prudente de la tête), on ne voit aucun mouvement respiratoire et on ne sent pas d'air sortir par le nez ou la bouche</a:t>
            </a:r>
            <a:endParaRPr lang="ro-RO"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500034" y="428604"/>
            <a:ext cx="8186766" cy="5697559"/>
          </a:xfrm>
        </p:spPr>
        <p:txBody>
          <a:bodyPr>
            <a:normAutofit/>
          </a:bodyPr>
          <a:lstStyle/>
          <a:p>
            <a:r>
              <a:rPr lang="fr-FR" sz="2400" dirty="0"/>
              <a:t>À moins d'y avoir été formé, il ne faut pas chercher à prendre le </a:t>
            </a:r>
            <a:r>
              <a:rPr lang="fr-FR" sz="2400" u="sng" dirty="0">
                <a:hlinkClick r:id="rId2" tooltip="Pouls"/>
              </a:rPr>
              <a:t>pouls</a:t>
            </a:r>
            <a:r>
              <a:rPr lang="fr-FR" sz="2400" dirty="0"/>
              <a:t> de la victime. Cette opération n'est fiable que si elle est réalisée par une personne entraînée et elle prend un temps qui serait plus efficacement passé à réanimer la victime. Le cas d'une victime en </a:t>
            </a:r>
            <a:r>
              <a:rPr lang="fr-FR" sz="2400" u="sng" dirty="0">
                <a:hlinkClick r:id="rId3" tooltip="Arrêt respiratoire"/>
              </a:rPr>
              <a:t>arrêt respiratoire</a:t>
            </a:r>
            <a:r>
              <a:rPr lang="fr-FR" sz="2400" dirty="0"/>
              <a:t> mais dont le cœur bat est rare, et de toutes façons la conduite appropriée dans ce cas pour le grand public est la réanimation.</a:t>
            </a:r>
            <a:endParaRPr lang="ro-RO" sz="2400" dirty="0"/>
          </a:p>
          <a:p>
            <a:r>
              <a:rPr lang="fr-FR" sz="2400" dirty="0"/>
              <a:t>Les cas typiques de </a:t>
            </a:r>
            <a:r>
              <a:rPr lang="fr-FR" sz="2400" u="sng" dirty="0">
                <a:hlinkClick r:id="rId4" tooltip="Mort"/>
              </a:rPr>
              <a:t>mort</a:t>
            </a:r>
            <a:r>
              <a:rPr lang="fr-FR" sz="2400" dirty="0"/>
              <a:t> apparente sont la mort subite (la personne s'écroule sans raison apparente), la </a:t>
            </a:r>
            <a:r>
              <a:rPr lang="fr-FR" sz="2400" u="sng" dirty="0">
                <a:hlinkClick r:id="rId5" tooltip="Noyade"/>
              </a:rPr>
              <a:t>noyade</a:t>
            </a:r>
            <a:r>
              <a:rPr lang="fr-FR" sz="2400" dirty="0"/>
              <a:t> et le choc </a:t>
            </a:r>
            <a:r>
              <a:rPr lang="fr-FR" sz="2400" u="sng" dirty="0">
                <a:hlinkClick r:id="rId6" tooltip="Électrique"/>
              </a:rPr>
              <a:t>électrique</a:t>
            </a:r>
            <a:r>
              <a:rPr lang="fr-FR" sz="2400" dirty="0"/>
              <a:t>. Il peut aussi y avoir une origine traumatique autre, comme une </a:t>
            </a:r>
            <a:r>
              <a:rPr lang="fr-FR" sz="2400" u="sng" dirty="0">
                <a:hlinkClick r:id="rId7" tooltip="Asphyxie"/>
              </a:rPr>
              <a:t>asphyxie</a:t>
            </a:r>
            <a:r>
              <a:rPr lang="fr-FR" sz="2400" dirty="0"/>
              <a:t>, une chute de hauteur ou un accident de la circulation. La mort apparente peut être aussi due à une perte de sang importante (il faut alors d'abord stopper l'</a:t>
            </a:r>
            <a:r>
              <a:rPr lang="fr-FR" sz="2400" u="sng" dirty="0">
                <a:hlinkClick r:id="rId8" tooltip="Hémorragie"/>
              </a:rPr>
              <a:t>hémorragie</a:t>
            </a:r>
            <a:r>
              <a:rPr lang="fr-FR" sz="2400" dirty="0"/>
              <a:t>).</a:t>
            </a:r>
            <a:endParaRPr lang="ro-RO" sz="2400" dirty="0"/>
          </a:p>
          <a:p>
            <a:pPr>
              <a:buNone/>
            </a:pPr>
            <a:endParaRPr lang="ro-RO"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428604"/>
            <a:ext cx="8258204" cy="5697559"/>
          </a:xfrm>
        </p:spPr>
        <p:txBody>
          <a:bodyPr>
            <a:normAutofit fontScale="92500"/>
          </a:bodyPr>
          <a:lstStyle/>
          <a:p>
            <a:r>
              <a:rPr lang="fr-FR" sz="2400" dirty="0"/>
              <a:t>Dans tous les cas, la priorité reste la </a:t>
            </a:r>
            <a:r>
              <a:rPr lang="fr-FR" sz="2400" u="sng" dirty="0">
                <a:hlinkClick r:id="rId2" tooltip="Protection (premiers secours)"/>
              </a:rPr>
              <a:t>protection</a:t>
            </a:r>
            <a:r>
              <a:rPr lang="fr-FR" sz="2400" dirty="0"/>
              <a:t>. Le sauveteur doit repérer et éliminer tout danger, par exemple l'appareil électrique dans le cas de la victime électrocutée.</a:t>
            </a:r>
            <a:endParaRPr lang="ro-RO" sz="2400" dirty="0"/>
          </a:p>
          <a:p>
            <a:r>
              <a:rPr lang="fr-FR" sz="2400" dirty="0"/>
              <a:t>Dans le cas d'un adulte qui s'effondre sans raison, et lorsqu'on est seul (sauveteur isolé), la priorité est l'arrivée des secours, il faut donc </a:t>
            </a:r>
            <a:r>
              <a:rPr lang="fr-FR" sz="2400" u="sng" dirty="0">
                <a:hlinkClick r:id="rId3" tooltip="Alerte (premiers secours)"/>
              </a:rPr>
              <a:t>alerter les secours</a:t>
            </a:r>
            <a:r>
              <a:rPr lang="fr-FR" sz="2400" dirty="0"/>
              <a:t> avant de commencer la RCP. Celle-ci améliore les chances de survie en attendant les secours.</a:t>
            </a:r>
            <a:endParaRPr lang="ro-RO" sz="2400" dirty="0"/>
          </a:p>
          <a:p>
            <a:r>
              <a:rPr lang="fr-FR" sz="2400" dirty="0"/>
              <a:t>Lorsque la victime est un enfant de moins de huit ans, si aucun témoin n'est disponible, on pratique la RCP deux minutes avant d'aller alerter les secours car l'apport rapide d'oxygène aux cellules peut améliorer l'état de la personne. Au contraire, dans la cas de l'arrêt spontané chez l'adulte, seule une </a:t>
            </a:r>
            <a:r>
              <a:rPr lang="fr-FR" sz="2400" u="sng" dirty="0">
                <a:hlinkClick r:id="rId4" tooltip="Défibrillation"/>
              </a:rPr>
              <a:t>défibrillation</a:t>
            </a:r>
            <a:r>
              <a:rPr lang="fr-FR" sz="2400" dirty="0"/>
              <a:t> rapide et une intervention rapide des secours permet de sauver la personne.</a:t>
            </a:r>
            <a:endParaRPr lang="ro-RO" sz="2400" dirty="0"/>
          </a:p>
          <a:p>
            <a:r>
              <a:rPr lang="fr-FR" sz="2400" dirty="0"/>
              <a:t>Si un témoin est présent, le sauveteur lui demande d'alerter les secours et d'apporter un </a:t>
            </a:r>
            <a:r>
              <a:rPr lang="fr-FR" sz="2400" u="sng" dirty="0">
                <a:hlinkClick r:id="rId5" tooltip="Défibrillateur"/>
              </a:rPr>
              <a:t>défibrillateur</a:t>
            </a:r>
            <a:r>
              <a:rPr lang="fr-FR" sz="2400" dirty="0"/>
              <a:t>, puis commence immédiatement la réanimation</a:t>
            </a:r>
            <a:endParaRPr lang="ro-RO"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lnSpcReduction="10000"/>
          </a:bodyPr>
          <a:lstStyle/>
          <a:p>
            <a:pPr>
              <a:buNone/>
            </a:pPr>
            <a:r>
              <a:rPr lang="fr-FR" sz="2400" b="1" dirty="0"/>
              <a:t>Principes de la réanimation cardio-respiratoire </a:t>
            </a:r>
            <a:endParaRPr lang="ro-RO" sz="2400" b="1" dirty="0"/>
          </a:p>
          <a:p>
            <a:r>
              <a:rPr lang="fr-FR" sz="2400" dirty="0"/>
              <a:t>La réanimation cardio-respiratoire fait intervenir deux mécanismes</a:t>
            </a:r>
            <a:r>
              <a:rPr lang="fr-FR" sz="2400" dirty="0" smtClean="0"/>
              <a:t>.</a:t>
            </a:r>
          </a:p>
          <a:p>
            <a:pPr>
              <a:buNone/>
            </a:pPr>
            <a:r>
              <a:rPr lang="fr-FR" sz="2400" b="1" dirty="0" smtClean="0"/>
              <a:t> </a:t>
            </a:r>
            <a:r>
              <a:rPr lang="fr-FR" sz="2400" b="1" dirty="0"/>
              <a:t>Oxygénation du </a:t>
            </a:r>
            <a:r>
              <a:rPr lang="fr-FR" sz="2400" b="1" dirty="0" smtClean="0"/>
              <a:t>sang</a:t>
            </a:r>
            <a:endParaRPr lang="ro-RO" sz="2400" b="1" dirty="0" smtClean="0"/>
          </a:p>
          <a:p>
            <a:r>
              <a:rPr lang="fr-FR" sz="2400" dirty="0" smtClean="0"/>
              <a:t>Le sang sert entre autres à transporter l'</a:t>
            </a:r>
            <a:r>
              <a:rPr lang="fr-FR" sz="2400" u="sng" dirty="0" smtClean="0">
                <a:hlinkClick r:id="rId2" tooltip="Oxygène"/>
              </a:rPr>
              <a:t>oxygène</a:t>
            </a:r>
            <a:r>
              <a:rPr lang="fr-FR" sz="2400" dirty="0" smtClean="0"/>
              <a:t> vers les organes, leur permettant de fonctionner (la </a:t>
            </a:r>
            <a:r>
              <a:rPr lang="fr-FR" sz="2400" u="sng" dirty="0" smtClean="0">
                <a:hlinkClick r:id="rId3" tooltip="Respiration cellulaire"/>
              </a:rPr>
              <a:t>respiration cellulaire</a:t>
            </a:r>
            <a:r>
              <a:rPr lang="fr-FR" sz="2400" dirty="0" smtClean="0"/>
              <a:t> leur fournit de l'énergie). La </a:t>
            </a:r>
            <a:r>
              <a:rPr lang="fr-FR" sz="2400" u="sng" dirty="0" smtClean="0">
                <a:hlinkClick r:id="rId4" tooltip="Ventilation pulmonaire"/>
              </a:rPr>
              <a:t>respiration</a:t>
            </a:r>
            <a:r>
              <a:rPr lang="fr-FR" sz="2400" dirty="0" smtClean="0"/>
              <a:t> s'étant arrêtée, il faut la suppléer par la </a:t>
            </a:r>
            <a:r>
              <a:rPr lang="fr-FR" sz="2400" u="sng" dirty="0" smtClean="0">
                <a:hlinkClick r:id="rId5" tooltip="Ventilation artificielle"/>
              </a:rPr>
              <a:t>ventilation artificielle</a:t>
            </a:r>
            <a:r>
              <a:rPr lang="fr-FR" sz="2400" dirty="0" smtClean="0"/>
              <a:t>.</a:t>
            </a:r>
            <a:endParaRPr lang="ro-RO" sz="2400" dirty="0" smtClean="0"/>
          </a:p>
          <a:p>
            <a:r>
              <a:rPr lang="fr-FR" sz="2400" dirty="0" smtClean="0"/>
              <a:t>La </a:t>
            </a:r>
            <a:r>
              <a:rPr lang="fr-FR" sz="2400" dirty="0"/>
              <a:t>ventilation artificielle consiste à envoyer de l'air dans les poumons de la victime. On pratique une ventilation dite « à pression positive »  : on souffle (avec sa bouche ou avec un dispositif) de l'air, la pression de l'air fait se gonfler les poumons. Là, les échanges gazeux se produisent, et la victime expire passivement (le poids de la poitrine et des viscères appuient sur les poumons, qui se dégonflent).</a:t>
            </a:r>
            <a:endParaRPr lang="ro-RO" sz="2400" dirty="0"/>
          </a:p>
          <a:p>
            <a:endParaRPr lang="fr-FR" sz="2400" dirty="0" smtClean="0"/>
          </a:p>
          <a:p>
            <a:pPr>
              <a:buNone/>
            </a:pPr>
            <a:endParaRPr lang="ro-RO" sz="2400" dirty="0"/>
          </a:p>
          <a:p>
            <a:endParaRPr lang="ro-RO"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pPr>
              <a:buNone/>
            </a:pPr>
            <a:endParaRPr lang="fr-FR" sz="2400" dirty="0" smtClean="0"/>
          </a:p>
          <a:p>
            <a:pPr>
              <a:buNone/>
            </a:pPr>
            <a:r>
              <a:rPr lang="fr-FR" sz="2400" dirty="0" smtClean="0"/>
              <a:t>Lorsque </a:t>
            </a:r>
            <a:r>
              <a:rPr lang="fr-FR" sz="2400" dirty="0"/>
              <a:t>l'on pratique la ventilation artificielle sans matériel (bouche-à-bouche, bouche-à-nez, bouche-à-bouche-et-nez sur le nourrisson), on envoie un air qui, bien qu'étant expiré après respiration du sauveteur, est encore assez proche de l'air que l'on respire (il contient 16 % de dioxygène) : en effet, une partie de l'air provient de la « tuyauterie » (</a:t>
            </a:r>
            <a:r>
              <a:rPr lang="fr-FR" sz="2400" u="sng" dirty="0">
                <a:hlinkClick r:id="rId2" tooltip="Bronche"/>
              </a:rPr>
              <a:t>bronches</a:t>
            </a:r>
            <a:r>
              <a:rPr lang="fr-FR" sz="2400" dirty="0"/>
              <a:t>, </a:t>
            </a:r>
            <a:r>
              <a:rPr lang="fr-FR" sz="2400" u="sng" dirty="0">
                <a:hlinkClick r:id="rId3" tooltip="Trachée"/>
              </a:rPr>
              <a:t>trachée</a:t>
            </a:r>
            <a:r>
              <a:rPr lang="fr-FR" sz="2400" dirty="0"/>
              <a:t>, bouche) et est similaire à l'air respiré, et l'air provenant des poumons, s'il est appauvri en dioxygène, en contient encore. Mais le fait de pratiquer des compressions thoraciques permet de mettre en mouvement la colonne d'air de la trachée et de ventiler un air à 21% d'</a:t>
            </a:r>
            <a:r>
              <a:rPr lang="fr-FR" sz="2400" u="sng" dirty="0">
                <a:hlinkClick r:id="rId4" tooltip="Dioxygène"/>
              </a:rPr>
              <a:t>O</a:t>
            </a:r>
            <a:r>
              <a:rPr lang="fr-FR" sz="2400" u="sng" baseline="-25000" dirty="0">
                <a:hlinkClick r:id="rId4" tooltip="Dioxygène"/>
              </a:rPr>
              <a:t>2</a:t>
            </a:r>
            <a:r>
              <a:rPr lang="fr-FR" sz="2400" dirty="0"/>
              <a:t>, ce qui pourrait suffire.</a:t>
            </a:r>
            <a:endParaRPr lang="ro-RO" sz="2400" dirty="0"/>
          </a:p>
          <a:p>
            <a:pPr>
              <a:buNone/>
            </a:pPr>
            <a:endParaRPr lang="ro-RO"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428596" y="357166"/>
            <a:ext cx="8258204" cy="5768997"/>
          </a:xfrm>
        </p:spPr>
        <p:txBody>
          <a:bodyPr>
            <a:normAutofit/>
          </a:bodyPr>
          <a:lstStyle/>
          <a:p>
            <a:r>
              <a:rPr lang="fr-FR" sz="2400" dirty="0"/>
              <a:t>Lorsque l'on utilise un ballon insufflateur (avec un masque ou un embout buccal), on envoie de l'air pur (21 % de dioxygène). Si on branche une bouteille de dioxygène médical, on augmente encore la fraction inspirée de dioxygène (FiO</a:t>
            </a:r>
            <a:r>
              <a:rPr lang="fr-FR" sz="2400" baseline="-25000" dirty="0"/>
              <a:t>2</a:t>
            </a:r>
            <a:r>
              <a:rPr lang="fr-FR" sz="2400" dirty="0"/>
              <a:t>), et l'on peut aller jusqu'à insuffler du dioxygène pur lorsque l'on utilise un ballon de réserve.</a:t>
            </a:r>
            <a:endParaRPr lang="ro-RO" sz="2400" dirty="0"/>
          </a:p>
          <a:p>
            <a:r>
              <a:rPr lang="fr-FR" sz="2400" dirty="0"/>
              <a:t>L'air que l'on insuffle passe vers les poumons, mais aussi vers l'estomac. Celui-ci se gonfle au fur-et-à-mesure, et si jamais il se dégonfle, il risque d'entraîner avec lui son contenu acide (suc gastrique) qui vont venir détériorer les poumons (</a:t>
            </a:r>
            <a:r>
              <a:rPr lang="fr-FR" sz="2400" u="sng" dirty="0">
                <a:hlinkClick r:id="rId2" tooltip="Syndrome de Mendelson"/>
              </a:rPr>
              <a:t>syndrome de </a:t>
            </a:r>
            <a:r>
              <a:rPr lang="fr-FR" sz="2400" u="sng" dirty="0" err="1">
                <a:hlinkClick r:id="rId2" tooltip="Syndrome de Mendelson"/>
              </a:rPr>
              <a:t>Mendelson</a:t>
            </a:r>
            <a:r>
              <a:rPr lang="fr-FR" sz="2400" dirty="0"/>
              <a:t>) et compromettre gravement la survie de la victime. Il faut donc souffler sans excès, régulièrement sur deux secondes, et s'arrêter dès que l'on voit la poitrine se soulever.</a:t>
            </a:r>
            <a:endParaRPr lang="ro-RO" sz="2400" dirty="0"/>
          </a:p>
          <a:p>
            <a:pPr>
              <a:buNone/>
            </a:pPr>
            <a:endParaRPr lang="ro-RO" sz="2400" dirty="0"/>
          </a:p>
        </p:txBody>
      </p:sp>
    </p:spTree>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1682</Words>
  <Application>Microsoft Office PowerPoint</Application>
  <PresentationFormat>Expunere pe ecran (4:3)</PresentationFormat>
  <Paragraphs>107</Paragraphs>
  <Slides>32</Slides>
  <Notes>0</Notes>
  <HiddenSlides>0</HiddenSlides>
  <MMClips>0</MMClips>
  <ScaleCrop>false</ScaleCrop>
  <HeadingPairs>
    <vt:vector size="4" baseType="variant">
      <vt:variant>
        <vt:lpstr>Temă</vt:lpstr>
      </vt:variant>
      <vt:variant>
        <vt:i4>1</vt:i4>
      </vt:variant>
      <vt:variant>
        <vt:lpstr>Titluri diapozitive</vt:lpstr>
      </vt:variant>
      <vt:variant>
        <vt:i4>32</vt:i4>
      </vt:variant>
    </vt:vector>
  </HeadingPairs>
  <TitlesOfParts>
    <vt:vector size="33" baseType="lpstr">
      <vt:lpstr>Temă Office</vt:lpstr>
      <vt:lpstr>La réanimation cardio-pulmonaire (RCP), ou réanimation cardio-respiratoire (RCR) ou en anglais Cardio-pulmonary resuscitation (CPR),  </vt:lpstr>
      <vt:lpstr>Diapozitivul 2</vt:lpstr>
      <vt:lpstr>Diapozitivul 3</vt:lpstr>
      <vt:lpstr>Diapozitivul 4</vt:lpstr>
      <vt:lpstr>Diapozitivul 5</vt:lpstr>
      <vt:lpstr>Diapozitivul 6</vt:lpstr>
      <vt:lpstr>Diapozitivul 7</vt:lpstr>
      <vt:lpstr>Diapozitivul 8</vt:lpstr>
      <vt:lpstr>Diapozitivul 9</vt:lpstr>
      <vt:lpstr>Diapozitivul 10</vt:lpstr>
      <vt:lpstr>Diapozitivul 11</vt:lpstr>
      <vt:lpstr>Diapozitivul 12</vt:lpstr>
      <vt:lpstr>Diapozitivul 13</vt:lpstr>
      <vt:lpstr>Diapozitivul 14</vt:lpstr>
      <vt:lpstr>Diapozitivul 15</vt:lpstr>
      <vt:lpstr>Diapozitivul 16</vt:lpstr>
      <vt:lpstr>Diapozitivul 17</vt:lpstr>
      <vt:lpstr>Diapozitivul 18</vt:lpstr>
      <vt:lpstr>Diapozitivul 19</vt:lpstr>
      <vt:lpstr>Diapozitivul 20</vt:lpstr>
      <vt:lpstr>Diapozitivul 21</vt:lpstr>
      <vt:lpstr>Diapozitivul 22</vt:lpstr>
      <vt:lpstr>Diapozitivul 23</vt:lpstr>
      <vt:lpstr>Diapozitivul 24</vt:lpstr>
      <vt:lpstr>Diapozitivul 25</vt:lpstr>
      <vt:lpstr>Diapozitivul 26</vt:lpstr>
      <vt:lpstr>Diapozitivul 27</vt:lpstr>
      <vt:lpstr>Diapozitivul 28</vt:lpstr>
      <vt:lpstr>Diapozitivul 29</vt:lpstr>
      <vt:lpstr>Diapozitivul 30</vt:lpstr>
      <vt:lpstr>Diapozitivul 31</vt:lpstr>
      <vt:lpstr>Diapozitivul 32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réanimation cardio-pulmonaire (RCP), ou réanimation cardio-respiratoire (RCR)</dc:title>
  <dc:creator>carmen</dc:creator>
  <cp:lastModifiedBy>carmen</cp:lastModifiedBy>
  <cp:revision>27</cp:revision>
  <dcterms:created xsi:type="dcterms:W3CDTF">2011-03-31T10:59:46Z</dcterms:created>
  <dcterms:modified xsi:type="dcterms:W3CDTF">2011-04-03T18:34:51Z</dcterms:modified>
</cp:coreProperties>
</file>