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0" r:id="rId4"/>
    <p:sldId id="257" r:id="rId5"/>
    <p:sldId id="258" r:id="rId6"/>
    <p:sldId id="259" r:id="rId7"/>
    <p:sldId id="272" r:id="rId8"/>
    <p:sldId id="273" r:id="rId9"/>
    <p:sldId id="274" r:id="rId10"/>
    <p:sldId id="275" r:id="rId11"/>
    <p:sldId id="276" r:id="rId12"/>
    <p:sldId id="260" r:id="rId13"/>
    <p:sldId id="261" r:id="rId14"/>
    <p:sldId id="262" r:id="rId15"/>
    <p:sldId id="263" r:id="rId16"/>
    <p:sldId id="264" r:id="rId17"/>
    <p:sldId id="265" r:id="rId18"/>
    <p:sldId id="266" r:id="rId19"/>
    <p:sldId id="267" r:id="rId20"/>
    <p:sldId id="268" r:id="rId21"/>
    <p:sldId id="269" r:id="rId22"/>
    <p:sldId id="277" r:id="rId23"/>
  </p:sldIdLst>
  <p:sldSz cx="9144000" cy="6858000" type="screen4x3"/>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zitiv titlu">
    <p:spTree>
      <p:nvGrpSpPr>
        <p:cNvPr id="1" name=""/>
        <p:cNvGrpSpPr/>
        <p:nvPr/>
      </p:nvGrpSpPr>
      <p:grpSpPr>
        <a:xfrm>
          <a:off x="0" y="0"/>
          <a:ext cx="0" cy="0"/>
          <a:chOff x="0" y="0"/>
          <a:chExt cx="0" cy="0"/>
        </a:xfrm>
      </p:grpSpPr>
      <p:sp>
        <p:nvSpPr>
          <p:cNvPr id="2" name="Titlu 1"/>
          <p:cNvSpPr>
            <a:spLocks noGrp="1"/>
          </p:cNvSpPr>
          <p:nvPr>
            <p:ph type="ctrTitle"/>
          </p:nvPr>
        </p:nvSpPr>
        <p:spPr>
          <a:xfrm>
            <a:off x="685800" y="2130425"/>
            <a:ext cx="7772400" cy="1470025"/>
          </a:xfrm>
        </p:spPr>
        <p:txBody>
          <a:bodyPr/>
          <a:lstStyle/>
          <a:p>
            <a:r>
              <a:rPr lang="ro-RO" smtClean="0"/>
              <a:t>Faceți clic pentru a edita stilul de titlu Coordonator</a:t>
            </a:r>
            <a:endParaRPr lang="ro-RO"/>
          </a:p>
        </p:txBody>
      </p:sp>
      <p:sp>
        <p:nvSpPr>
          <p:cNvPr id="3" name="Subtitlu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o-RO" smtClean="0"/>
              <a:t>Faceți clic pentru editarea stilului de subtitlu al coordonatorului</a:t>
            </a:r>
            <a:endParaRPr lang="ro-RO"/>
          </a:p>
        </p:txBody>
      </p:sp>
      <p:sp>
        <p:nvSpPr>
          <p:cNvPr id="4" name="Substituent dată 3"/>
          <p:cNvSpPr>
            <a:spLocks noGrp="1"/>
          </p:cNvSpPr>
          <p:nvPr>
            <p:ph type="dt" sz="half" idx="10"/>
          </p:nvPr>
        </p:nvSpPr>
        <p:spPr/>
        <p:txBody>
          <a:bodyPr/>
          <a:lstStyle/>
          <a:p>
            <a:fld id="{78EAF008-3B65-4B63-A90D-AAC3F51AB9EE}" type="datetimeFigureOut">
              <a:rPr lang="ro-RO" smtClean="0"/>
              <a:pPr/>
              <a:t>13.03.2011</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97995063-6F2B-4ABF-9274-86DA8EDD418A}" type="slidenum">
              <a:rPr lang="ro-RO" smtClean="0"/>
              <a:pPr/>
              <a:t>‹#›</a:t>
            </a:fld>
            <a:endParaRPr lang="ro-R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Faceți clic pentru a edita stilul de titlu Coordonator</a:t>
            </a:r>
            <a:endParaRPr lang="ro-RO"/>
          </a:p>
        </p:txBody>
      </p:sp>
      <p:sp>
        <p:nvSpPr>
          <p:cNvPr id="3" name="Substituent text vertical 2"/>
          <p:cNvSpPr>
            <a:spLocks noGrp="1"/>
          </p:cNvSpPr>
          <p:nvPr>
            <p:ph type="body" orient="vert" idx="1"/>
          </p:nvPr>
        </p:nvSpPr>
        <p:spPr/>
        <p:txBody>
          <a:bodyPr vert="eaVert"/>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4" name="Substituent dată 3"/>
          <p:cNvSpPr>
            <a:spLocks noGrp="1"/>
          </p:cNvSpPr>
          <p:nvPr>
            <p:ph type="dt" sz="half" idx="10"/>
          </p:nvPr>
        </p:nvSpPr>
        <p:spPr/>
        <p:txBody>
          <a:bodyPr/>
          <a:lstStyle/>
          <a:p>
            <a:fld id="{78EAF008-3B65-4B63-A90D-AAC3F51AB9EE}" type="datetimeFigureOut">
              <a:rPr lang="ro-RO" smtClean="0"/>
              <a:pPr/>
              <a:t>13.03.2011</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97995063-6F2B-4ABF-9274-86DA8EDD418A}" type="slidenum">
              <a:rPr lang="ro-RO" smtClean="0"/>
              <a:pPr/>
              <a:t>‹#›</a:t>
            </a:fld>
            <a:endParaRPr lang="ro-R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p:cNvSpPr>
            <a:spLocks noGrp="1"/>
          </p:cNvSpPr>
          <p:nvPr>
            <p:ph type="title" orient="vert"/>
          </p:nvPr>
        </p:nvSpPr>
        <p:spPr>
          <a:xfrm>
            <a:off x="6629400" y="274638"/>
            <a:ext cx="2057400" cy="5851525"/>
          </a:xfrm>
        </p:spPr>
        <p:txBody>
          <a:bodyPr vert="eaVert"/>
          <a:lstStyle/>
          <a:p>
            <a:r>
              <a:rPr lang="ro-RO" smtClean="0"/>
              <a:t>Faceți clic pentru a edita stilul de titlu Coordonator</a:t>
            </a:r>
            <a:endParaRPr lang="ro-RO"/>
          </a:p>
        </p:txBody>
      </p:sp>
      <p:sp>
        <p:nvSpPr>
          <p:cNvPr id="3" name="Substituent text vertical 2"/>
          <p:cNvSpPr>
            <a:spLocks noGrp="1"/>
          </p:cNvSpPr>
          <p:nvPr>
            <p:ph type="body" orient="vert" idx="1"/>
          </p:nvPr>
        </p:nvSpPr>
        <p:spPr>
          <a:xfrm>
            <a:off x="457200" y="274638"/>
            <a:ext cx="6019800" cy="5851525"/>
          </a:xfrm>
        </p:spPr>
        <p:txBody>
          <a:bodyPr vert="eaVert"/>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4" name="Substituent dată 3"/>
          <p:cNvSpPr>
            <a:spLocks noGrp="1"/>
          </p:cNvSpPr>
          <p:nvPr>
            <p:ph type="dt" sz="half" idx="10"/>
          </p:nvPr>
        </p:nvSpPr>
        <p:spPr/>
        <p:txBody>
          <a:bodyPr/>
          <a:lstStyle/>
          <a:p>
            <a:fld id="{78EAF008-3B65-4B63-A90D-AAC3F51AB9EE}" type="datetimeFigureOut">
              <a:rPr lang="ro-RO" smtClean="0"/>
              <a:pPr/>
              <a:t>13.03.2011</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97995063-6F2B-4ABF-9274-86DA8EDD418A}" type="slidenum">
              <a:rPr lang="ro-RO" smtClean="0"/>
              <a:pPr/>
              <a:t>‹#›</a:t>
            </a:fld>
            <a:endParaRPr lang="ro-R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Faceți clic pentru a edita stilul de titlu Coordonator</a:t>
            </a:r>
            <a:endParaRPr lang="ro-RO"/>
          </a:p>
        </p:txBody>
      </p:sp>
      <p:sp>
        <p:nvSpPr>
          <p:cNvPr id="3" name="Substituent conținut 2"/>
          <p:cNvSpPr>
            <a:spLocks noGrp="1"/>
          </p:cNvSpPr>
          <p:nvPr>
            <p:ph idx="1"/>
          </p:nvPr>
        </p:nvSpPr>
        <p:spPr/>
        <p:txBody>
          <a:body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4" name="Substituent dată 3"/>
          <p:cNvSpPr>
            <a:spLocks noGrp="1"/>
          </p:cNvSpPr>
          <p:nvPr>
            <p:ph type="dt" sz="half" idx="10"/>
          </p:nvPr>
        </p:nvSpPr>
        <p:spPr/>
        <p:txBody>
          <a:bodyPr/>
          <a:lstStyle/>
          <a:p>
            <a:fld id="{78EAF008-3B65-4B63-A90D-AAC3F51AB9EE}" type="datetimeFigureOut">
              <a:rPr lang="ro-RO" smtClean="0"/>
              <a:pPr/>
              <a:t>13.03.2011</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97995063-6F2B-4ABF-9274-86DA8EDD418A}" type="slidenum">
              <a:rPr lang="ro-RO" smtClean="0"/>
              <a:pPr/>
              <a:t>‹#›</a:t>
            </a:fld>
            <a:endParaRPr lang="ro-R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u 1"/>
          <p:cNvSpPr>
            <a:spLocks noGrp="1"/>
          </p:cNvSpPr>
          <p:nvPr>
            <p:ph type="title"/>
          </p:nvPr>
        </p:nvSpPr>
        <p:spPr>
          <a:xfrm>
            <a:off x="722313" y="4406900"/>
            <a:ext cx="7772400" cy="1362075"/>
          </a:xfrm>
        </p:spPr>
        <p:txBody>
          <a:bodyPr anchor="t"/>
          <a:lstStyle>
            <a:lvl1pPr algn="l">
              <a:defRPr sz="4000" b="1" cap="all"/>
            </a:lvl1pPr>
          </a:lstStyle>
          <a:p>
            <a:r>
              <a:rPr lang="ro-RO" smtClean="0"/>
              <a:t>Faceți clic pentru a edita stilul de titlu Coordonator</a:t>
            </a:r>
            <a:endParaRPr lang="ro-RO"/>
          </a:p>
        </p:txBody>
      </p:sp>
      <p:sp>
        <p:nvSpPr>
          <p:cNvPr id="3" name="Substituent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smtClean="0"/>
              <a:t>Faceți clic pentru a edita stilurile de text Coordonator</a:t>
            </a:r>
          </a:p>
        </p:txBody>
      </p:sp>
      <p:sp>
        <p:nvSpPr>
          <p:cNvPr id="4" name="Substituent dată 3"/>
          <p:cNvSpPr>
            <a:spLocks noGrp="1"/>
          </p:cNvSpPr>
          <p:nvPr>
            <p:ph type="dt" sz="half" idx="10"/>
          </p:nvPr>
        </p:nvSpPr>
        <p:spPr/>
        <p:txBody>
          <a:bodyPr/>
          <a:lstStyle/>
          <a:p>
            <a:fld id="{78EAF008-3B65-4B63-A90D-AAC3F51AB9EE}" type="datetimeFigureOut">
              <a:rPr lang="ro-RO" smtClean="0"/>
              <a:pPr/>
              <a:t>13.03.2011</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97995063-6F2B-4ABF-9274-86DA8EDD418A}" type="slidenum">
              <a:rPr lang="ro-RO" smtClean="0"/>
              <a:pPr/>
              <a:t>‹#›</a:t>
            </a:fld>
            <a:endParaRPr lang="ro-R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Faceți clic pentru a edita stilul de titlu Coordonator</a:t>
            </a:r>
            <a:endParaRPr lang="ro-RO"/>
          </a:p>
        </p:txBody>
      </p:sp>
      <p:sp>
        <p:nvSpPr>
          <p:cNvPr id="3" name="Substituent conținut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4" name="Substituent conținut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5" name="Substituent dată 4"/>
          <p:cNvSpPr>
            <a:spLocks noGrp="1"/>
          </p:cNvSpPr>
          <p:nvPr>
            <p:ph type="dt" sz="half" idx="10"/>
          </p:nvPr>
        </p:nvSpPr>
        <p:spPr/>
        <p:txBody>
          <a:bodyPr/>
          <a:lstStyle/>
          <a:p>
            <a:fld id="{78EAF008-3B65-4B63-A90D-AAC3F51AB9EE}" type="datetimeFigureOut">
              <a:rPr lang="ro-RO" smtClean="0"/>
              <a:pPr/>
              <a:t>13.03.2011</a:t>
            </a:fld>
            <a:endParaRPr lang="ro-RO"/>
          </a:p>
        </p:txBody>
      </p:sp>
      <p:sp>
        <p:nvSpPr>
          <p:cNvPr id="6" name="Substituent subsol 5"/>
          <p:cNvSpPr>
            <a:spLocks noGrp="1"/>
          </p:cNvSpPr>
          <p:nvPr>
            <p:ph type="ftr" sz="quarter" idx="11"/>
          </p:nvPr>
        </p:nvSpPr>
        <p:spPr/>
        <p:txBody>
          <a:bodyPr/>
          <a:lstStyle/>
          <a:p>
            <a:endParaRPr lang="ro-RO"/>
          </a:p>
        </p:txBody>
      </p:sp>
      <p:sp>
        <p:nvSpPr>
          <p:cNvPr id="7" name="Substituent număr diapozitiv 6"/>
          <p:cNvSpPr>
            <a:spLocks noGrp="1"/>
          </p:cNvSpPr>
          <p:nvPr>
            <p:ph type="sldNum" sz="quarter" idx="12"/>
          </p:nvPr>
        </p:nvSpPr>
        <p:spPr/>
        <p:txBody>
          <a:bodyPr/>
          <a:lstStyle/>
          <a:p>
            <a:fld id="{97995063-6F2B-4ABF-9274-86DA8EDD418A}" type="slidenum">
              <a:rPr lang="ro-RO" smtClean="0"/>
              <a:pPr/>
              <a:t>‹#›</a:t>
            </a:fld>
            <a:endParaRPr lang="ro-R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lvl1pPr>
              <a:defRPr/>
            </a:lvl1pPr>
          </a:lstStyle>
          <a:p>
            <a:r>
              <a:rPr lang="ro-RO" smtClean="0"/>
              <a:t>Faceți clic pentru a edita stilul de titlu Coordonator</a:t>
            </a:r>
            <a:endParaRPr lang="ro-RO"/>
          </a:p>
        </p:txBody>
      </p:sp>
      <p:sp>
        <p:nvSpPr>
          <p:cNvPr id="3" name="Substituent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smtClean="0"/>
              <a:t>Faceți clic pentru a edita stilurile de text Coordonator</a:t>
            </a:r>
          </a:p>
        </p:txBody>
      </p:sp>
      <p:sp>
        <p:nvSpPr>
          <p:cNvPr id="4" name="Substituent conținut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5" name="Substituent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smtClean="0"/>
              <a:t>Faceți clic pentru a edita stilurile de text Coordonator</a:t>
            </a:r>
          </a:p>
        </p:txBody>
      </p:sp>
      <p:sp>
        <p:nvSpPr>
          <p:cNvPr id="6" name="Substituent conținut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7" name="Substituent dată 6"/>
          <p:cNvSpPr>
            <a:spLocks noGrp="1"/>
          </p:cNvSpPr>
          <p:nvPr>
            <p:ph type="dt" sz="half" idx="10"/>
          </p:nvPr>
        </p:nvSpPr>
        <p:spPr/>
        <p:txBody>
          <a:bodyPr/>
          <a:lstStyle/>
          <a:p>
            <a:fld id="{78EAF008-3B65-4B63-A90D-AAC3F51AB9EE}" type="datetimeFigureOut">
              <a:rPr lang="ro-RO" smtClean="0"/>
              <a:pPr/>
              <a:t>13.03.2011</a:t>
            </a:fld>
            <a:endParaRPr lang="ro-RO"/>
          </a:p>
        </p:txBody>
      </p:sp>
      <p:sp>
        <p:nvSpPr>
          <p:cNvPr id="8" name="Substituent subsol 7"/>
          <p:cNvSpPr>
            <a:spLocks noGrp="1"/>
          </p:cNvSpPr>
          <p:nvPr>
            <p:ph type="ftr" sz="quarter" idx="11"/>
          </p:nvPr>
        </p:nvSpPr>
        <p:spPr/>
        <p:txBody>
          <a:bodyPr/>
          <a:lstStyle/>
          <a:p>
            <a:endParaRPr lang="ro-RO"/>
          </a:p>
        </p:txBody>
      </p:sp>
      <p:sp>
        <p:nvSpPr>
          <p:cNvPr id="9" name="Substituent număr diapozitiv 8"/>
          <p:cNvSpPr>
            <a:spLocks noGrp="1"/>
          </p:cNvSpPr>
          <p:nvPr>
            <p:ph type="sldNum" sz="quarter" idx="12"/>
          </p:nvPr>
        </p:nvSpPr>
        <p:spPr/>
        <p:txBody>
          <a:bodyPr/>
          <a:lstStyle/>
          <a:p>
            <a:fld id="{97995063-6F2B-4ABF-9274-86DA8EDD418A}" type="slidenum">
              <a:rPr lang="ro-RO" smtClean="0"/>
              <a:pPr/>
              <a:t>‹#›</a:t>
            </a:fld>
            <a:endParaRPr lang="ro-R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Faceți clic pentru a edita stilul de titlu Coordonator</a:t>
            </a:r>
            <a:endParaRPr lang="ro-RO"/>
          </a:p>
        </p:txBody>
      </p:sp>
      <p:sp>
        <p:nvSpPr>
          <p:cNvPr id="3" name="Substituent dată 2"/>
          <p:cNvSpPr>
            <a:spLocks noGrp="1"/>
          </p:cNvSpPr>
          <p:nvPr>
            <p:ph type="dt" sz="half" idx="10"/>
          </p:nvPr>
        </p:nvSpPr>
        <p:spPr/>
        <p:txBody>
          <a:bodyPr/>
          <a:lstStyle/>
          <a:p>
            <a:fld id="{78EAF008-3B65-4B63-A90D-AAC3F51AB9EE}" type="datetimeFigureOut">
              <a:rPr lang="ro-RO" smtClean="0"/>
              <a:pPr/>
              <a:t>13.03.2011</a:t>
            </a:fld>
            <a:endParaRPr lang="ro-RO"/>
          </a:p>
        </p:txBody>
      </p:sp>
      <p:sp>
        <p:nvSpPr>
          <p:cNvPr id="4" name="Substituent subsol 3"/>
          <p:cNvSpPr>
            <a:spLocks noGrp="1"/>
          </p:cNvSpPr>
          <p:nvPr>
            <p:ph type="ftr" sz="quarter" idx="11"/>
          </p:nvPr>
        </p:nvSpPr>
        <p:spPr/>
        <p:txBody>
          <a:bodyPr/>
          <a:lstStyle/>
          <a:p>
            <a:endParaRPr lang="ro-RO"/>
          </a:p>
        </p:txBody>
      </p:sp>
      <p:sp>
        <p:nvSpPr>
          <p:cNvPr id="5" name="Substituent număr diapozitiv 4"/>
          <p:cNvSpPr>
            <a:spLocks noGrp="1"/>
          </p:cNvSpPr>
          <p:nvPr>
            <p:ph type="sldNum" sz="quarter" idx="12"/>
          </p:nvPr>
        </p:nvSpPr>
        <p:spPr/>
        <p:txBody>
          <a:bodyPr/>
          <a:lstStyle/>
          <a:p>
            <a:fld id="{97995063-6F2B-4ABF-9274-86DA8EDD418A}" type="slidenum">
              <a:rPr lang="ro-RO" smtClean="0"/>
              <a:pPr/>
              <a:t>‹#›</a:t>
            </a:fld>
            <a:endParaRPr lang="ro-R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Substituent dată 1"/>
          <p:cNvSpPr>
            <a:spLocks noGrp="1"/>
          </p:cNvSpPr>
          <p:nvPr>
            <p:ph type="dt" sz="half" idx="10"/>
          </p:nvPr>
        </p:nvSpPr>
        <p:spPr/>
        <p:txBody>
          <a:bodyPr/>
          <a:lstStyle/>
          <a:p>
            <a:fld id="{78EAF008-3B65-4B63-A90D-AAC3F51AB9EE}" type="datetimeFigureOut">
              <a:rPr lang="ro-RO" smtClean="0"/>
              <a:pPr/>
              <a:t>13.03.2011</a:t>
            </a:fld>
            <a:endParaRPr lang="ro-RO"/>
          </a:p>
        </p:txBody>
      </p:sp>
      <p:sp>
        <p:nvSpPr>
          <p:cNvPr id="3" name="Substituent subsol 2"/>
          <p:cNvSpPr>
            <a:spLocks noGrp="1"/>
          </p:cNvSpPr>
          <p:nvPr>
            <p:ph type="ftr" sz="quarter" idx="11"/>
          </p:nvPr>
        </p:nvSpPr>
        <p:spPr/>
        <p:txBody>
          <a:bodyPr/>
          <a:lstStyle/>
          <a:p>
            <a:endParaRPr lang="ro-RO"/>
          </a:p>
        </p:txBody>
      </p:sp>
      <p:sp>
        <p:nvSpPr>
          <p:cNvPr id="4" name="Substituent număr diapozitiv 3"/>
          <p:cNvSpPr>
            <a:spLocks noGrp="1"/>
          </p:cNvSpPr>
          <p:nvPr>
            <p:ph type="sldNum" sz="quarter" idx="12"/>
          </p:nvPr>
        </p:nvSpPr>
        <p:spPr/>
        <p:txBody>
          <a:bodyPr/>
          <a:lstStyle/>
          <a:p>
            <a:fld id="{97995063-6F2B-4ABF-9274-86DA8EDD418A}" type="slidenum">
              <a:rPr lang="ro-RO" smtClean="0"/>
              <a:pPr/>
              <a:t>‹#›</a:t>
            </a:fld>
            <a:endParaRPr lang="ro-R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457200" y="273050"/>
            <a:ext cx="3008313" cy="1162050"/>
          </a:xfrm>
        </p:spPr>
        <p:txBody>
          <a:bodyPr anchor="b"/>
          <a:lstStyle>
            <a:lvl1pPr algn="l">
              <a:defRPr sz="2000" b="1"/>
            </a:lvl1pPr>
          </a:lstStyle>
          <a:p>
            <a:r>
              <a:rPr lang="ro-RO" smtClean="0"/>
              <a:t>Faceți clic pentru a edita stilul de titlu Coordonator</a:t>
            </a:r>
            <a:endParaRPr lang="ro-RO"/>
          </a:p>
        </p:txBody>
      </p:sp>
      <p:sp>
        <p:nvSpPr>
          <p:cNvPr id="3" name="Substituent conținut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4" name="Substituent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smtClean="0"/>
              <a:t>Faceți clic pentru a edita stilurile de text Coordonator</a:t>
            </a:r>
          </a:p>
        </p:txBody>
      </p:sp>
      <p:sp>
        <p:nvSpPr>
          <p:cNvPr id="5" name="Substituent dată 4"/>
          <p:cNvSpPr>
            <a:spLocks noGrp="1"/>
          </p:cNvSpPr>
          <p:nvPr>
            <p:ph type="dt" sz="half" idx="10"/>
          </p:nvPr>
        </p:nvSpPr>
        <p:spPr/>
        <p:txBody>
          <a:bodyPr/>
          <a:lstStyle/>
          <a:p>
            <a:fld id="{78EAF008-3B65-4B63-A90D-AAC3F51AB9EE}" type="datetimeFigureOut">
              <a:rPr lang="ro-RO" smtClean="0"/>
              <a:pPr/>
              <a:t>13.03.2011</a:t>
            </a:fld>
            <a:endParaRPr lang="ro-RO"/>
          </a:p>
        </p:txBody>
      </p:sp>
      <p:sp>
        <p:nvSpPr>
          <p:cNvPr id="6" name="Substituent subsol 5"/>
          <p:cNvSpPr>
            <a:spLocks noGrp="1"/>
          </p:cNvSpPr>
          <p:nvPr>
            <p:ph type="ftr" sz="quarter" idx="11"/>
          </p:nvPr>
        </p:nvSpPr>
        <p:spPr/>
        <p:txBody>
          <a:bodyPr/>
          <a:lstStyle/>
          <a:p>
            <a:endParaRPr lang="ro-RO"/>
          </a:p>
        </p:txBody>
      </p:sp>
      <p:sp>
        <p:nvSpPr>
          <p:cNvPr id="7" name="Substituent număr diapozitiv 6"/>
          <p:cNvSpPr>
            <a:spLocks noGrp="1"/>
          </p:cNvSpPr>
          <p:nvPr>
            <p:ph type="sldNum" sz="quarter" idx="12"/>
          </p:nvPr>
        </p:nvSpPr>
        <p:spPr/>
        <p:txBody>
          <a:bodyPr/>
          <a:lstStyle/>
          <a:p>
            <a:fld id="{97995063-6F2B-4ABF-9274-86DA8EDD418A}" type="slidenum">
              <a:rPr lang="ro-RO" smtClean="0"/>
              <a:pPr/>
              <a:t>‹#›</a:t>
            </a:fld>
            <a:endParaRPr lang="ro-R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1792288" y="4800600"/>
            <a:ext cx="5486400" cy="566738"/>
          </a:xfrm>
        </p:spPr>
        <p:txBody>
          <a:bodyPr anchor="b"/>
          <a:lstStyle>
            <a:lvl1pPr algn="l">
              <a:defRPr sz="2000" b="1"/>
            </a:lvl1pPr>
          </a:lstStyle>
          <a:p>
            <a:r>
              <a:rPr lang="ro-RO" smtClean="0"/>
              <a:t>Faceți clic pentru a edita stilul de titlu Coordonator</a:t>
            </a:r>
            <a:endParaRPr lang="ro-RO"/>
          </a:p>
        </p:txBody>
      </p:sp>
      <p:sp>
        <p:nvSpPr>
          <p:cNvPr id="3" name="Substituent i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Substituent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smtClean="0"/>
              <a:t>Faceți clic pentru a edita stilurile de text Coordonator</a:t>
            </a:r>
          </a:p>
        </p:txBody>
      </p:sp>
      <p:sp>
        <p:nvSpPr>
          <p:cNvPr id="5" name="Substituent dată 4"/>
          <p:cNvSpPr>
            <a:spLocks noGrp="1"/>
          </p:cNvSpPr>
          <p:nvPr>
            <p:ph type="dt" sz="half" idx="10"/>
          </p:nvPr>
        </p:nvSpPr>
        <p:spPr/>
        <p:txBody>
          <a:bodyPr/>
          <a:lstStyle/>
          <a:p>
            <a:fld id="{78EAF008-3B65-4B63-A90D-AAC3F51AB9EE}" type="datetimeFigureOut">
              <a:rPr lang="ro-RO" smtClean="0"/>
              <a:pPr/>
              <a:t>13.03.2011</a:t>
            </a:fld>
            <a:endParaRPr lang="ro-RO"/>
          </a:p>
        </p:txBody>
      </p:sp>
      <p:sp>
        <p:nvSpPr>
          <p:cNvPr id="6" name="Substituent subsol 5"/>
          <p:cNvSpPr>
            <a:spLocks noGrp="1"/>
          </p:cNvSpPr>
          <p:nvPr>
            <p:ph type="ftr" sz="quarter" idx="11"/>
          </p:nvPr>
        </p:nvSpPr>
        <p:spPr/>
        <p:txBody>
          <a:bodyPr/>
          <a:lstStyle/>
          <a:p>
            <a:endParaRPr lang="ro-RO"/>
          </a:p>
        </p:txBody>
      </p:sp>
      <p:sp>
        <p:nvSpPr>
          <p:cNvPr id="7" name="Substituent număr diapozitiv 6"/>
          <p:cNvSpPr>
            <a:spLocks noGrp="1"/>
          </p:cNvSpPr>
          <p:nvPr>
            <p:ph type="sldNum" sz="quarter" idx="12"/>
          </p:nvPr>
        </p:nvSpPr>
        <p:spPr/>
        <p:txBody>
          <a:bodyPr/>
          <a:lstStyle/>
          <a:p>
            <a:fld id="{97995063-6F2B-4ABF-9274-86DA8EDD418A}" type="slidenum">
              <a:rPr lang="ro-RO" smtClean="0"/>
              <a:pPr/>
              <a:t>‹#›</a:t>
            </a:fld>
            <a:endParaRPr lang="ro-R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Substituent titl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o-RO" smtClean="0"/>
              <a:t>Faceți clic pentru a edita stilul de titlu Coordonator</a:t>
            </a:r>
            <a:endParaRPr lang="ro-RO"/>
          </a:p>
        </p:txBody>
      </p:sp>
      <p:sp>
        <p:nvSpPr>
          <p:cNvPr id="3" name="Substituent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4" name="Substituent dată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EAF008-3B65-4B63-A90D-AAC3F51AB9EE}" type="datetimeFigureOut">
              <a:rPr lang="ro-RO" smtClean="0"/>
              <a:pPr/>
              <a:t>13.03.2011</a:t>
            </a:fld>
            <a:endParaRPr lang="ro-RO"/>
          </a:p>
        </p:txBody>
      </p:sp>
      <p:sp>
        <p:nvSpPr>
          <p:cNvPr id="5" name="Substituent subsol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o-RO"/>
          </a:p>
        </p:txBody>
      </p:sp>
      <p:sp>
        <p:nvSpPr>
          <p:cNvPr id="6" name="Substituent număr diapozitiv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995063-6F2B-4ABF-9274-86DA8EDD418A}" type="slidenum">
              <a:rPr lang="ro-RO" smtClean="0"/>
              <a:pPr/>
              <a:t>‹#›</a:t>
            </a:fld>
            <a:endParaRPr lang="ro-R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fr.wikipedia.org/wiki/Vasoconstriction" TargetMode="External"/><Relationship Id="rId2" Type="http://schemas.openxmlformats.org/officeDocument/2006/relationships/hyperlink" Target="http://fr.wikipedia.org/wiki/Vaisseau_sangui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fr.wikipedia.org/wiki/Facteur_Hageman" TargetMode="External"/><Relationship Id="rId3" Type="http://schemas.openxmlformats.org/officeDocument/2006/relationships/hyperlink" Target="http://fr.wikipedia.org/wiki/Thrombocyte" TargetMode="External"/><Relationship Id="rId7" Type="http://schemas.openxmlformats.org/officeDocument/2006/relationships/hyperlink" Target="http://fr.wikipedia.org/wiki/Facteur_XII" TargetMode="External"/><Relationship Id="rId2" Type="http://schemas.openxmlformats.org/officeDocument/2006/relationships/hyperlink" Target="http://fr.wikipedia.org/wiki/H%C3%A9mostase_primaire" TargetMode="External"/><Relationship Id="rId1" Type="http://schemas.openxmlformats.org/officeDocument/2006/relationships/slideLayout" Target="../slideLayouts/slideLayout2.xml"/><Relationship Id="rId6" Type="http://schemas.openxmlformats.org/officeDocument/2006/relationships/hyperlink" Target="http://fr.wikipedia.org/wiki/Coagulation_sanguine" TargetMode="External"/><Relationship Id="rId11" Type="http://schemas.openxmlformats.org/officeDocument/2006/relationships/hyperlink" Target="http://fr.wikipedia.org/wiki/Polym%C3%A8re" TargetMode="External"/><Relationship Id="rId5" Type="http://schemas.openxmlformats.org/officeDocument/2006/relationships/hyperlink" Target="http://fr.wikipedia.org/wiki/Georges_Hayem" TargetMode="External"/><Relationship Id="rId10" Type="http://schemas.openxmlformats.org/officeDocument/2006/relationships/hyperlink" Target="http://fr.wikipedia.org/wiki/Fibrine" TargetMode="External"/><Relationship Id="rId4" Type="http://schemas.openxmlformats.org/officeDocument/2006/relationships/hyperlink" Target="http://fr.wikipedia.org/wiki/Collag%C3%A8ne" TargetMode="External"/><Relationship Id="rId9" Type="http://schemas.openxmlformats.org/officeDocument/2006/relationships/hyperlink" Target="http://fr.wikipedia.org/wiki/Fibrinog%C3%A8ne"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ctrTitle"/>
          </p:nvPr>
        </p:nvSpPr>
        <p:spPr>
          <a:xfrm>
            <a:off x="685800" y="500042"/>
            <a:ext cx="7772400" cy="857256"/>
          </a:xfrm>
        </p:spPr>
        <p:txBody>
          <a:bodyPr>
            <a:noAutofit/>
          </a:bodyPr>
          <a:lstStyle/>
          <a:p>
            <a:r>
              <a:rPr lang="fr-FR" sz="3200" b="1" smtClean="0"/>
              <a:t>Hémostase</a:t>
            </a:r>
            <a:endParaRPr lang="ro-RO" sz="3200" dirty="0"/>
          </a:p>
        </p:txBody>
      </p:sp>
      <p:sp>
        <p:nvSpPr>
          <p:cNvPr id="3" name="Subtitlu 2"/>
          <p:cNvSpPr>
            <a:spLocks noGrp="1"/>
          </p:cNvSpPr>
          <p:nvPr>
            <p:ph type="subTitle" idx="1"/>
          </p:nvPr>
        </p:nvSpPr>
        <p:spPr>
          <a:xfrm>
            <a:off x="428596" y="1357298"/>
            <a:ext cx="8286808" cy="5072098"/>
          </a:xfrm>
        </p:spPr>
        <p:txBody>
          <a:bodyPr>
            <a:normAutofit/>
          </a:bodyPr>
          <a:lstStyle/>
          <a:p>
            <a:pPr algn="just"/>
            <a:r>
              <a:rPr lang="fr-FR" sz="2400" smtClean="0"/>
              <a:t>    </a:t>
            </a:r>
          </a:p>
          <a:p>
            <a:pPr algn="just"/>
            <a:r>
              <a:rPr lang="fr-FR" sz="2400" smtClean="0">
                <a:solidFill>
                  <a:schemeClr val="tx1"/>
                </a:solidFill>
              </a:rPr>
              <a:t>	L'hémostase est le mécanisme amenant à l'arrêt du saignement lorsqu'un vaisseau a été blessé.</a:t>
            </a:r>
            <a:endParaRPr lang="ro-RO" sz="2400" smtClean="0">
              <a:solidFill>
                <a:schemeClr val="tx1"/>
              </a:solidFill>
            </a:endParaRPr>
          </a:p>
          <a:p>
            <a:pPr algn="l"/>
            <a:r>
              <a:rPr lang="fr-FR" sz="2400" smtClean="0">
                <a:solidFill>
                  <a:schemeClr val="tx1"/>
                </a:solidFill>
              </a:rPr>
              <a:t>  Lorsqu'un </a:t>
            </a:r>
            <a:r>
              <a:rPr lang="fr-FR" sz="2400" u="sng" smtClean="0">
                <a:solidFill>
                  <a:schemeClr val="tx1"/>
                </a:solidFill>
                <a:hlinkClick r:id="rId2"/>
              </a:rPr>
              <a:t>vaisseau sanguin</a:t>
            </a:r>
            <a:r>
              <a:rPr lang="fr-FR" sz="2400" smtClean="0">
                <a:solidFill>
                  <a:schemeClr val="tx1"/>
                </a:solidFill>
              </a:rPr>
              <a:t> est blessé, diverses étapes se mettent en place.</a:t>
            </a:r>
            <a:endParaRPr lang="ro-RO" sz="2400" smtClean="0">
              <a:solidFill>
                <a:schemeClr val="tx1"/>
              </a:solidFill>
            </a:endParaRPr>
          </a:p>
          <a:p>
            <a:pPr algn="l"/>
            <a:r>
              <a:rPr lang="fr-FR" sz="2400" smtClean="0">
                <a:solidFill>
                  <a:schemeClr val="tx1"/>
                </a:solidFill>
              </a:rPr>
              <a:t>La </a:t>
            </a:r>
            <a:r>
              <a:rPr lang="fr-FR" sz="2400" u="sng" smtClean="0">
                <a:solidFill>
                  <a:schemeClr val="tx1"/>
                </a:solidFill>
                <a:hlinkClick r:id="rId3"/>
              </a:rPr>
              <a:t>vasoconstriction</a:t>
            </a:r>
            <a:r>
              <a:rPr lang="fr-FR" sz="2400" smtClean="0">
                <a:solidFill>
                  <a:schemeClr val="tx1"/>
                </a:solidFill>
              </a:rPr>
              <a:t> est une réponse immédiate à la lésion d'un vaisseau. Cela correspond à la "constriction" (contraction) du vaisseau sanguin, le spasme vasculaire diminue le diamètre du vaisseau et ralentit le saignement. La vasoconstriction dure 15 à 60 secondes et a pour effet de ralentir la circulation sanguine au niveau du vaisseau déchiré et de permettre aux réactions suivantes d'être pleinement efficaces.</a:t>
            </a:r>
            <a:endParaRPr lang="ro-RO" sz="24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28596" y="428604"/>
            <a:ext cx="8258204" cy="5697559"/>
          </a:xfrm>
        </p:spPr>
        <p:txBody>
          <a:bodyPr>
            <a:normAutofit lnSpcReduction="10000"/>
          </a:bodyPr>
          <a:lstStyle/>
          <a:p>
            <a:pPr>
              <a:buNone/>
            </a:pPr>
            <a:r>
              <a:rPr lang="fr-FR" sz="2400" b="1" dirty="0" smtClean="0"/>
              <a:t>Période postopératoire</a:t>
            </a:r>
            <a:endParaRPr lang="ro-RO" sz="2400" b="1" dirty="0" smtClean="0"/>
          </a:p>
          <a:p>
            <a:pPr>
              <a:buFontTx/>
              <a:buChar char="-"/>
            </a:pPr>
            <a:r>
              <a:rPr lang="fr-FR" sz="2400" dirty="0" smtClean="0"/>
              <a:t>la période postopératoire représente une des étapes importantes de la prise en charge des patients sous AAP. Elle ne doit pas être négligée. Elle comporte une surveillance, des conseils postopératoires et des consignes précises sur la conduite à tenir lors d’un saignement postopératoire. </a:t>
            </a:r>
          </a:p>
          <a:p>
            <a:pPr>
              <a:buNone/>
            </a:pPr>
            <a:r>
              <a:rPr lang="fr-FR" sz="2400" b="1" dirty="0" smtClean="0"/>
              <a:t>Traitement curatif des complications hémorragiques postopératoires</a:t>
            </a:r>
            <a:endParaRPr lang="ro-RO" sz="2400" b="1" dirty="0" smtClean="0"/>
          </a:p>
          <a:p>
            <a:pPr>
              <a:buNone/>
            </a:pPr>
            <a:r>
              <a:rPr lang="fr-FR" sz="2400" dirty="0" smtClean="0"/>
              <a:t>Le traitement curatif d’une hémorragie postopératoire repose essentiellement sur une reprise chirurgicale de l’hémostase locale et une surveillance clinique. En cas d’échec de la reprise de l’hémostase locale ou d’atteinte de l’état physique du patient, un transfert en milieu hospitalier est recommandé. Un bilan d’hémostase est prescrit pour éliminer une cause systémique non dépistée (affections hépatiques, troubles de la coagulation…). </a:t>
            </a:r>
            <a:endParaRPr lang="ro-RO" sz="2400" dirty="0" smtClean="0"/>
          </a:p>
          <a:p>
            <a:pPr>
              <a:buNone/>
            </a:pPr>
            <a:endParaRPr lang="ro-RO"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28596" y="285728"/>
            <a:ext cx="8258204" cy="5840435"/>
          </a:xfrm>
        </p:spPr>
        <p:txBody>
          <a:bodyPr>
            <a:normAutofit/>
          </a:bodyPr>
          <a:lstStyle/>
          <a:p>
            <a:pPr>
              <a:buNone/>
            </a:pPr>
            <a:endParaRPr lang="fr-FR" sz="2400" dirty="0" smtClean="0"/>
          </a:p>
          <a:p>
            <a:pPr>
              <a:buNone/>
            </a:pPr>
            <a:r>
              <a:rPr lang="fr-FR" sz="2400" dirty="0" smtClean="0"/>
              <a:t>Enfin, le contrôle du risque hémorragique, ne doit pas faire oublier au praticien les autres risques opératoires. Un interrogatoire médical approfondi et un examen clinique sont indispensables. L’avis du médecin généraliste ou du spécialiste (cardiologue, neurologue…) est fortement recommandé pour l’évaluation précise du risque cardiovasculaire. En fonction de la nature de l’acte envisagé (soins dentaires, intervention chirurgicale) et de la sévérité de la pathologie cardiovasculaire (complication ischémique récente, troubles du rythme et/ou insuffisance cardiaque associés), le praticien décide ou non de l’utilité ou non d’intervenir en milieu hospitalier.</a:t>
            </a:r>
            <a:endParaRPr lang="ro-RO"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500034" y="357166"/>
            <a:ext cx="8186766" cy="5768997"/>
          </a:xfrm>
        </p:spPr>
        <p:txBody>
          <a:bodyPr>
            <a:normAutofit/>
          </a:bodyPr>
          <a:lstStyle/>
          <a:p>
            <a:pPr>
              <a:buNone/>
            </a:pPr>
            <a:endParaRPr lang="fr-FR" sz="2400" b="1" dirty="0" smtClean="0"/>
          </a:p>
          <a:p>
            <a:pPr>
              <a:buNone/>
            </a:pPr>
            <a:endParaRPr lang="fr-FR" sz="2400" b="1" dirty="0"/>
          </a:p>
          <a:p>
            <a:pPr>
              <a:buNone/>
            </a:pPr>
            <a:r>
              <a:rPr lang="fr-FR" sz="2400" b="1" dirty="0" smtClean="0"/>
              <a:t>Le </a:t>
            </a:r>
            <a:r>
              <a:rPr lang="fr-FR" sz="2400" b="1" dirty="0"/>
              <a:t>choc hémorragique traumatique : </a:t>
            </a:r>
            <a:r>
              <a:rPr lang="fr-FR" sz="2400" b="1" dirty="0" smtClean="0"/>
              <a:t>principes </a:t>
            </a:r>
            <a:r>
              <a:rPr lang="fr-FR" sz="2400" b="1" dirty="0"/>
              <a:t>de prise en </a:t>
            </a:r>
            <a:r>
              <a:rPr lang="fr-FR" sz="2400" b="1" dirty="0" smtClean="0"/>
              <a:t>charge</a:t>
            </a:r>
          </a:p>
          <a:p>
            <a:pPr algn="just">
              <a:buNone/>
            </a:pPr>
            <a:r>
              <a:rPr lang="fr-FR" sz="2400" i="1" dirty="0"/>
              <a:t>L'état de choc hémorragique associe une chute brutale de la volémie à une anémie aiguë. Ce double mécanisme altère la perfusion tissulaire et compromet les échanges gazeux et énergétiques au niveau cellulaire. Il aboutit à une souffrance viscérale diffuse. L’état de choc hémorragique est fréquent en traumatologie. Son pronostic, fonction de l’intensité de la spoliation sanguine et de sa durée, est directement dépendant de la rapidité de la prise en charge.</a:t>
            </a:r>
            <a:r>
              <a:rPr lang="fr-FR" sz="2400" dirty="0"/>
              <a:t/>
            </a:r>
            <a:br>
              <a:rPr lang="fr-FR" sz="2400" dirty="0"/>
            </a:br>
            <a:endParaRPr lang="ro-RO"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357158" y="357166"/>
            <a:ext cx="8258204" cy="5768997"/>
          </a:xfrm>
        </p:spPr>
        <p:txBody>
          <a:bodyPr>
            <a:normAutofit/>
          </a:bodyPr>
          <a:lstStyle/>
          <a:p>
            <a:pPr algn="just">
              <a:buNone/>
            </a:pPr>
            <a:endParaRPr lang="fr-FR" sz="2400" dirty="0" smtClean="0"/>
          </a:p>
          <a:p>
            <a:pPr algn="just">
              <a:buNone/>
            </a:pPr>
            <a:r>
              <a:rPr lang="fr-FR" sz="2400" dirty="0" smtClean="0"/>
              <a:t>En </a:t>
            </a:r>
            <a:r>
              <a:rPr lang="fr-FR" sz="2400" dirty="0" err="1"/>
              <a:t>préhospitalier</a:t>
            </a:r>
            <a:r>
              <a:rPr lang="fr-FR" sz="2400" dirty="0"/>
              <a:t>, l’impossibilité de pouvoir assurer l’hémostase, de disposer de produits sanguins et d’être capable de transporter rapidement la victime, explique en partie la fréquence des décès à ce stade initial de </a:t>
            </a:r>
            <a:r>
              <a:rPr lang="fr-FR" sz="2400" dirty="0" smtClean="0"/>
              <a:t>l’intervention.</a:t>
            </a:r>
          </a:p>
          <a:p>
            <a:pPr>
              <a:buNone/>
            </a:pPr>
            <a:r>
              <a:rPr lang="fr-FR" sz="2400" b="1" dirty="0"/>
              <a:t>Les objectifs thérapeutiques</a:t>
            </a:r>
            <a:r>
              <a:rPr lang="fr-FR" sz="2400" dirty="0"/>
              <a:t/>
            </a:r>
            <a:br>
              <a:rPr lang="fr-FR" sz="2400" dirty="0"/>
            </a:br>
            <a:r>
              <a:rPr lang="fr-FR" sz="2400" dirty="0"/>
              <a:t>L’objectif médical de la prise en charge est d’éviter l’évolution vers la défaillance </a:t>
            </a:r>
            <a:r>
              <a:rPr lang="fr-FR" sz="2400" dirty="0" err="1"/>
              <a:t>multiviscérale</a:t>
            </a:r>
            <a:r>
              <a:rPr lang="fr-FR" sz="2400" dirty="0"/>
              <a:t> en intervenant sur trois objectifs plus ou moins intriqués: l’arrêt du saignement, le maintien de la volémie et l’amélioration du transport d’oxygène.</a:t>
            </a:r>
            <a:br>
              <a:rPr lang="fr-FR" sz="2400" dirty="0"/>
            </a:br>
            <a:endParaRPr lang="ro-RO"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28596" y="285728"/>
            <a:ext cx="8258204" cy="5840435"/>
          </a:xfrm>
        </p:spPr>
        <p:txBody>
          <a:bodyPr>
            <a:normAutofit/>
          </a:bodyPr>
          <a:lstStyle/>
          <a:p>
            <a:pPr>
              <a:buNone/>
            </a:pPr>
            <a:endParaRPr lang="fr-FR" sz="2400" b="1" dirty="0" smtClean="0"/>
          </a:p>
          <a:p>
            <a:pPr>
              <a:buNone/>
            </a:pPr>
            <a:r>
              <a:rPr lang="fr-FR" sz="2400" b="1" dirty="0" smtClean="0"/>
              <a:t>Obtenir </a:t>
            </a:r>
            <a:r>
              <a:rPr lang="fr-FR" sz="2400" b="1" dirty="0"/>
              <a:t>l’hémostase :</a:t>
            </a:r>
            <a:r>
              <a:rPr lang="fr-FR" sz="2400" dirty="0"/>
              <a:t/>
            </a:r>
            <a:br>
              <a:rPr lang="fr-FR" sz="2400" dirty="0"/>
            </a:br>
            <a:r>
              <a:rPr lang="fr-FR" sz="2400" dirty="0"/>
              <a:t>Il n’existe pas de petit saignement que l’on doive négliger. Si l’hémostase ne peut être obtenue en </a:t>
            </a:r>
            <a:r>
              <a:rPr lang="fr-FR" sz="2400" dirty="0" err="1"/>
              <a:t>préhospitalier</a:t>
            </a:r>
            <a:r>
              <a:rPr lang="fr-FR" sz="2400" dirty="0"/>
              <a:t>, elle relève alors du chirurgien. Tout doit alors être mis en œuvre pour assurer le transfert le plus rapide possible vers une structure chirurgicale adaptée. Il existe néanmoins certains cas où elle devra être recherchée à tout prix. C’est le cas par exemple des plaies très hémorragiques du cuir chevelu (points de suture à visée hémostatique, agrafes…) et des amputations ou délabrement de membres (pansement compressif, garrot).</a:t>
            </a:r>
            <a:br>
              <a:rPr lang="fr-FR" sz="2400" dirty="0"/>
            </a:br>
            <a:endParaRPr lang="ro-RO"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28596" y="357166"/>
            <a:ext cx="8258204" cy="5768997"/>
          </a:xfrm>
        </p:spPr>
        <p:txBody>
          <a:bodyPr>
            <a:normAutofit lnSpcReduction="10000"/>
          </a:bodyPr>
          <a:lstStyle/>
          <a:p>
            <a:pPr>
              <a:buNone/>
            </a:pPr>
            <a:r>
              <a:rPr lang="fr-FR" sz="2400" b="1" dirty="0"/>
              <a:t>Maintenir la volémie :</a:t>
            </a:r>
            <a:r>
              <a:rPr lang="fr-FR" sz="2400" dirty="0"/>
              <a:t/>
            </a:r>
            <a:br>
              <a:rPr lang="fr-FR" sz="2400" dirty="0"/>
            </a:br>
            <a:r>
              <a:rPr lang="fr-FR" sz="2400" dirty="0"/>
              <a:t>Le maintien de la volémie est un problème crucial qu’il faut résoudre dès la phase initiale de la prise en charge en raison du risque de désamorçage brutal de la pompe cardiaque </a:t>
            </a:r>
            <a:r>
              <a:rPr lang="fr-FR" sz="2400" dirty="0" smtClean="0"/>
              <a:t>.</a:t>
            </a:r>
          </a:p>
          <a:p>
            <a:pPr>
              <a:buNone/>
            </a:pPr>
            <a:r>
              <a:rPr lang="fr-FR" sz="2400" b="1" i="1" dirty="0"/>
              <a:t>Le remplissage vasculaire</a:t>
            </a:r>
            <a:r>
              <a:rPr lang="fr-FR" sz="2400" dirty="0"/>
              <a:t> est primordial. Il ne doit plus être réalisé dans le but d’obtenir la meilleure tension artérielle possible mais en fonction « d’objectifs </a:t>
            </a:r>
            <a:r>
              <a:rPr lang="fr-FR" sz="2400" dirty="0" err="1"/>
              <a:t>tensionnels</a:t>
            </a:r>
            <a:r>
              <a:rPr lang="fr-FR" sz="2400" dirty="0"/>
              <a:t> » prédéterminés. En effet, une augmentation de la pression sanguine par remplissage excessif avant de pouvoir réaliser une hémostase correcte peut être délétère car elle augmente la vitesse et l’abondance de l’hémorragie, déloge mécaniquement le clou plaquettaire, dilue les facteurs de coagulation et aggrave l’hypothermie </a:t>
            </a:r>
            <a:r>
              <a:rPr lang="fr-FR" sz="2400" dirty="0" smtClean="0"/>
              <a:t>.</a:t>
            </a:r>
            <a:r>
              <a:rPr lang="fr-FR" sz="2400" dirty="0"/>
              <a:t/>
            </a:r>
            <a:br>
              <a:rPr lang="fr-FR" sz="2400" dirty="0"/>
            </a:br>
            <a:r>
              <a:rPr lang="fr-FR" sz="2400" dirty="0"/>
              <a:t>Si l’hémostase ne peut être réalisée sur place, il faut limiter les apports liquidiens et se donner des objectifs </a:t>
            </a:r>
            <a:r>
              <a:rPr lang="fr-FR" sz="2400" dirty="0" err="1"/>
              <a:t>tensionnels</a:t>
            </a:r>
            <a:r>
              <a:rPr lang="fr-FR" sz="2400" dirty="0"/>
              <a:t> systoliques modestes en rapport avec le concept « d’hypotension permissive </a:t>
            </a:r>
            <a:r>
              <a:rPr lang="fr-FR" sz="2400" dirty="0" smtClean="0"/>
              <a:t>».</a:t>
            </a:r>
            <a:endParaRPr lang="ro-RO"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28596" y="285728"/>
            <a:ext cx="8258204" cy="5840435"/>
          </a:xfrm>
        </p:spPr>
        <p:txBody>
          <a:bodyPr>
            <a:normAutofit fontScale="92500" lnSpcReduction="20000"/>
          </a:bodyPr>
          <a:lstStyle/>
          <a:p>
            <a:pPr>
              <a:buNone/>
            </a:pPr>
            <a:r>
              <a:rPr lang="fr-FR" sz="2400" b="1" i="1" dirty="0"/>
              <a:t>Les produits disponibles</a:t>
            </a:r>
            <a:r>
              <a:rPr lang="fr-FR" sz="2400" dirty="0"/>
              <a:t> sont les cristalloïdes (</a:t>
            </a:r>
            <a:r>
              <a:rPr lang="fr-FR" sz="2400" dirty="0" err="1"/>
              <a:t>Ringer</a:t>
            </a:r>
            <a:r>
              <a:rPr lang="fr-FR" sz="2400" dirty="0"/>
              <a:t> Lactate® ou sérum salé isotonique à 0,9%) et les colloïdes (</a:t>
            </a:r>
            <a:r>
              <a:rPr lang="fr-FR" sz="2400" dirty="0" err="1"/>
              <a:t>hydroxy</a:t>
            </a:r>
            <a:r>
              <a:rPr lang="fr-FR" sz="2400" dirty="0"/>
              <a:t>-</a:t>
            </a:r>
            <a:r>
              <a:rPr lang="fr-FR" sz="2400" dirty="0" err="1"/>
              <a:t>éthyl</a:t>
            </a:r>
            <a:r>
              <a:rPr lang="fr-FR" sz="2400" dirty="0"/>
              <a:t>-amidons et </a:t>
            </a:r>
            <a:r>
              <a:rPr lang="fr-FR" sz="2400" dirty="0" smtClean="0"/>
              <a:t>gélatines). </a:t>
            </a:r>
            <a:r>
              <a:rPr lang="fr-FR" sz="2400" dirty="0"/>
              <a:t>Deux méta-analyses anglo-saxonnes (4-5) mettent en évidence un avantage des cristalloïdes par rapport aux colloïdes sur la mortalité (4%) chez les patients polytraumatisés. Le sérum salé hypertonique (SHT) à 7,5% semble voir ses indications mieux </a:t>
            </a:r>
            <a:r>
              <a:rPr lang="fr-FR" sz="2400" dirty="0" smtClean="0"/>
              <a:t>précisées. </a:t>
            </a:r>
            <a:r>
              <a:rPr lang="fr-FR" sz="2400" dirty="0"/>
              <a:t>Son intérêt est lié à son pouvoir d’expansion </a:t>
            </a:r>
            <a:r>
              <a:rPr lang="fr-FR" sz="2400" dirty="0" err="1"/>
              <a:t>volémique</a:t>
            </a:r>
            <a:r>
              <a:rPr lang="fr-FR" sz="2400" dirty="0"/>
              <a:t> puisque 250 ml de SHT équivalent à 2000 ml de sérum salé isotonique mais avec pour conséquence une élévation de la natrémie jusqu’à environ 160 </a:t>
            </a:r>
            <a:r>
              <a:rPr lang="fr-FR" sz="2400" dirty="0" err="1"/>
              <a:t>meq.l</a:t>
            </a:r>
            <a:r>
              <a:rPr lang="fr-FR" sz="2400" dirty="0"/>
              <a:t>-1 et de l’</a:t>
            </a:r>
            <a:r>
              <a:rPr lang="fr-FR" sz="2400" dirty="0" err="1"/>
              <a:t>osmolarité</a:t>
            </a:r>
            <a:r>
              <a:rPr lang="fr-FR" sz="2400" dirty="0"/>
              <a:t> jusqu’à environ 390 </a:t>
            </a:r>
            <a:r>
              <a:rPr lang="fr-FR" sz="2400" dirty="0" err="1"/>
              <a:t>mosmol.l</a:t>
            </a:r>
            <a:r>
              <a:rPr lang="fr-FR" sz="2400" dirty="0"/>
              <a:t>-1. L’effet est transitoire, mais peut être prolongé par l’adjonction de colloïdes, prolongeant ainsi l’effet </a:t>
            </a:r>
            <a:r>
              <a:rPr lang="fr-FR" sz="2400" dirty="0" err="1"/>
              <a:t>volémique</a:t>
            </a:r>
            <a:r>
              <a:rPr lang="fr-FR" sz="2400" dirty="0"/>
              <a:t> (</a:t>
            </a:r>
            <a:r>
              <a:rPr lang="fr-FR" sz="2400" dirty="0" err="1"/>
              <a:t>RescueFlow</a:t>
            </a:r>
            <a:r>
              <a:rPr lang="fr-FR" sz="2400" dirty="0"/>
              <a:t>®, </a:t>
            </a:r>
            <a:r>
              <a:rPr lang="fr-FR" sz="2400" dirty="0" err="1"/>
              <a:t>NaCl</a:t>
            </a:r>
            <a:r>
              <a:rPr lang="fr-FR" sz="2400" dirty="0"/>
              <a:t> à 7,5 % avec </a:t>
            </a:r>
            <a:r>
              <a:rPr lang="fr-FR" sz="2400" dirty="0" err="1"/>
              <a:t>dextran</a:t>
            </a:r>
            <a:r>
              <a:rPr lang="fr-FR" sz="2400" dirty="0"/>
              <a:t> 70 à 6%, spécialité récemment commercialisée en France en flacon à dose unique de 250 ml). Expérimentalement, le SHT aurait un effet </a:t>
            </a:r>
            <a:r>
              <a:rPr lang="fr-FR" sz="2400" dirty="0" err="1"/>
              <a:t>immuno</a:t>
            </a:r>
            <a:r>
              <a:rPr lang="fr-FR" sz="2400" dirty="0"/>
              <a:t>-modulateur inhibant l’adhésion des cellules neutrophiles sur les cellules endothéliales avec une baisse des troubles de la perméabilité capillaire. Cet effet serait de nature à limiter la réaction inflammatoire et en particulier le syndrome de détresse respiratoire aigüe (SDRA</a:t>
            </a:r>
            <a:r>
              <a:rPr lang="fr-FR" sz="2400" dirty="0" smtClean="0"/>
              <a:t>). </a:t>
            </a:r>
            <a:r>
              <a:rPr lang="fr-FR" sz="2400" dirty="0"/>
              <a:t/>
            </a:r>
            <a:br>
              <a:rPr lang="fr-FR" sz="2400" dirty="0"/>
            </a:br>
            <a:endParaRPr lang="ro-RO"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500034" y="357166"/>
            <a:ext cx="8186766" cy="5768997"/>
          </a:xfrm>
        </p:spPr>
        <p:txBody>
          <a:bodyPr>
            <a:normAutofit/>
          </a:bodyPr>
          <a:lstStyle/>
          <a:p>
            <a:pPr>
              <a:buNone/>
            </a:pPr>
            <a:endParaRPr lang="fr-FR" sz="2400" b="1" i="1" dirty="0" smtClean="0"/>
          </a:p>
          <a:p>
            <a:pPr>
              <a:buNone/>
            </a:pPr>
            <a:endParaRPr lang="fr-FR" sz="2400" b="1" i="1" dirty="0"/>
          </a:p>
          <a:p>
            <a:pPr>
              <a:buNone/>
            </a:pPr>
            <a:r>
              <a:rPr lang="fr-FR" sz="2400" b="1" i="1" dirty="0" smtClean="0"/>
              <a:t>La </a:t>
            </a:r>
            <a:r>
              <a:rPr lang="fr-FR" sz="2400" b="1" i="1" dirty="0"/>
              <a:t>voie veineuse</a:t>
            </a:r>
            <a:r>
              <a:rPr lang="fr-FR" sz="2400" dirty="0"/>
              <a:t> utilisée doit pouvoir être mise en place très rapidement et privilégier le haut débit (cathéter court, de gros diamètre). Devant l’impossibilité de mettre en place une voie veineuse périphérique, l’alternative sera la voie fémorale. Les voies jugulaires internes et sous </a:t>
            </a:r>
            <a:r>
              <a:rPr lang="fr-FR" sz="2400" dirty="0" err="1"/>
              <a:t>clavières</a:t>
            </a:r>
            <a:r>
              <a:rPr lang="fr-FR" sz="2400" dirty="0"/>
              <a:t> sont plus difficiles et plus longues à mettre en place. Elles sont même considérées comme dangereuses. La voie intra-osseuse reste une voie d’exception chez l’adulte. </a:t>
            </a:r>
            <a:r>
              <a:rPr lang="fr-FR" sz="2400" dirty="0" smtClean="0"/>
              <a:t>Il </a:t>
            </a:r>
            <a:r>
              <a:rPr lang="fr-FR" sz="2400" dirty="0"/>
              <a:t>s’agit d’une voie de sauvetage qui permettra d’administrer des vasopresseurs</a:t>
            </a:r>
            <a:endParaRPr lang="ro-RO"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28596" y="428604"/>
            <a:ext cx="8258204" cy="5697559"/>
          </a:xfrm>
        </p:spPr>
        <p:txBody>
          <a:bodyPr>
            <a:normAutofit/>
          </a:bodyPr>
          <a:lstStyle/>
          <a:p>
            <a:pPr>
              <a:buNone/>
            </a:pPr>
            <a:endParaRPr lang="fr-FR" sz="2400" b="1" i="1" dirty="0" smtClean="0"/>
          </a:p>
          <a:p>
            <a:pPr>
              <a:buNone/>
            </a:pPr>
            <a:r>
              <a:rPr lang="fr-FR" sz="2400" b="1" i="1" dirty="0" smtClean="0"/>
              <a:t>Le </a:t>
            </a:r>
            <a:r>
              <a:rPr lang="fr-FR" sz="2400" b="1" i="1" dirty="0"/>
              <a:t>pantalon </a:t>
            </a:r>
            <a:r>
              <a:rPr lang="fr-FR" sz="2400" b="1" i="1" dirty="0" err="1"/>
              <a:t>anti-choc</a:t>
            </a:r>
            <a:r>
              <a:rPr lang="fr-FR" sz="2400" dirty="0"/>
              <a:t> se situe entre hémostase et remplissage. Si ses effets sur le remplissage sont modestes et peuvent être estimés entre 500 et 800 ml, son action sur l’hémostase est importante (véritable </a:t>
            </a:r>
            <a:r>
              <a:rPr lang="fr-FR" sz="2400" dirty="0" err="1"/>
              <a:t>clampage</a:t>
            </a:r>
            <a:r>
              <a:rPr lang="fr-FR" sz="2400" dirty="0"/>
              <a:t> aortique sous diaphragmatique) s’il est utilisé à des pressions de gonflage élevées (80 </a:t>
            </a:r>
            <a:r>
              <a:rPr lang="fr-FR" sz="2400" dirty="0" err="1"/>
              <a:t>mmHg</a:t>
            </a:r>
            <a:r>
              <a:rPr lang="fr-FR" sz="2400" dirty="0"/>
              <a:t> au niveau des membres et 60 </a:t>
            </a:r>
            <a:r>
              <a:rPr lang="fr-FR" sz="2400" dirty="0" err="1"/>
              <a:t>mmHg</a:t>
            </a:r>
            <a:r>
              <a:rPr lang="fr-FR" sz="2400" dirty="0"/>
              <a:t> au niveau de l’abdomen). Son usage impose une ventilation mécanique et une sédation. Ses principales indications sont représentées par les hémorragies intra-abdominales, les hémorragies artérielles ou veineuses des membres inférieurs par grandes lacérations, les hémorragies rétro péritonéales et les fractures complexes du bassin.</a:t>
            </a:r>
            <a:endParaRPr lang="ro-RO" sz="2400" dirty="0"/>
          </a:p>
          <a:p>
            <a:pPr>
              <a:buNone/>
            </a:pPr>
            <a:endParaRPr lang="ro-RO"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28596" y="285728"/>
            <a:ext cx="8258204" cy="5840435"/>
          </a:xfrm>
        </p:spPr>
        <p:txBody>
          <a:bodyPr>
            <a:normAutofit/>
          </a:bodyPr>
          <a:lstStyle/>
          <a:p>
            <a:pPr>
              <a:buNone/>
            </a:pPr>
            <a:endParaRPr lang="fr-FR" sz="2400" b="1" i="1" dirty="0" smtClean="0"/>
          </a:p>
          <a:p>
            <a:pPr>
              <a:buNone/>
            </a:pPr>
            <a:endParaRPr lang="fr-FR" sz="2400" b="1" i="1" dirty="0"/>
          </a:p>
          <a:p>
            <a:pPr>
              <a:buNone/>
            </a:pPr>
            <a:r>
              <a:rPr lang="fr-FR" sz="2400" b="1" i="1" dirty="0" smtClean="0"/>
              <a:t>L’utilisation </a:t>
            </a:r>
            <a:r>
              <a:rPr lang="fr-FR" sz="2400" b="1" i="1" dirty="0"/>
              <a:t>des vasopresseurs</a:t>
            </a:r>
            <a:r>
              <a:rPr lang="fr-FR" sz="2400" dirty="0"/>
              <a:t> est de plus en plus préconisée pour atteindre les objectifs </a:t>
            </a:r>
            <a:r>
              <a:rPr lang="fr-FR" sz="2400" dirty="0" err="1"/>
              <a:t>tensionnels</a:t>
            </a:r>
            <a:r>
              <a:rPr lang="fr-FR" sz="2400" dirty="0"/>
              <a:t> fixés en évitant le remplissage excessif. Une meilleure connaissance de la physiologie du choc hémorragique a mis en évidence une composante </a:t>
            </a:r>
            <a:r>
              <a:rPr lang="fr-FR" sz="2400" dirty="0" err="1"/>
              <a:t>vasoplégique</a:t>
            </a:r>
            <a:r>
              <a:rPr lang="fr-FR" sz="2400" dirty="0"/>
              <a:t> </a:t>
            </a:r>
            <a:r>
              <a:rPr lang="fr-FR" sz="2400" dirty="0" smtClean="0"/>
              <a:t> </a:t>
            </a:r>
            <a:r>
              <a:rPr lang="fr-FR" sz="2400" dirty="0"/>
              <a:t>lors de la phase de décompensation, expliquant l’intérêt des vasopresseurs et le bénéfice que l’on peut retirer de leur usage précoce avec une amélioration de la morbidité, en particulier chez le traumatisé crânien en choc </a:t>
            </a:r>
            <a:r>
              <a:rPr lang="fr-FR" sz="2400" dirty="0" err="1" smtClean="0"/>
              <a:t>hypovolémique</a:t>
            </a:r>
            <a:r>
              <a:rPr lang="fr-FR" sz="2400" dirty="0" smtClean="0"/>
              <a:t>. </a:t>
            </a:r>
            <a:endParaRPr lang="ro-RO"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28596" y="428604"/>
            <a:ext cx="8258204" cy="5697559"/>
          </a:xfrm>
        </p:spPr>
        <p:txBody>
          <a:bodyPr>
            <a:normAutofit/>
          </a:bodyPr>
          <a:lstStyle/>
          <a:p>
            <a:r>
              <a:rPr lang="fr-FR" sz="2400" dirty="0"/>
              <a:t>L'</a:t>
            </a:r>
            <a:r>
              <a:rPr lang="fr-FR" sz="2400" u="sng" dirty="0">
                <a:hlinkClick r:id="rId2"/>
              </a:rPr>
              <a:t>hémostase primaire</a:t>
            </a:r>
            <a:r>
              <a:rPr lang="fr-FR" sz="2400" dirty="0"/>
              <a:t> se produit : les </a:t>
            </a:r>
            <a:r>
              <a:rPr lang="fr-FR" sz="2400" u="sng" dirty="0">
                <a:hlinkClick r:id="rId3" tooltip="Thrombocyte"/>
              </a:rPr>
              <a:t>plaquettes</a:t>
            </a:r>
            <a:r>
              <a:rPr lang="fr-FR" sz="2400" dirty="0"/>
              <a:t> se lient au </a:t>
            </a:r>
            <a:r>
              <a:rPr lang="fr-FR" sz="2400" u="sng" dirty="0">
                <a:hlinkClick r:id="rId4"/>
              </a:rPr>
              <a:t>collagène</a:t>
            </a:r>
            <a:r>
              <a:rPr lang="fr-FR" sz="2400" dirty="0"/>
              <a:t> des parois vasculaires exposées pour former un amas, le </a:t>
            </a:r>
            <a:r>
              <a:rPr lang="fr-FR" sz="2400" i="1" dirty="0"/>
              <a:t>clou plaquettaire de </a:t>
            </a:r>
            <a:r>
              <a:rPr lang="fr-FR" sz="2400" i="1" dirty="0" err="1"/>
              <a:t>Hayem</a:t>
            </a:r>
            <a:r>
              <a:rPr lang="fr-FR" sz="2400" i="1" dirty="0"/>
              <a:t> (</a:t>
            </a:r>
            <a:r>
              <a:rPr lang="fr-FR" sz="2400" i="1" u="sng" dirty="0">
                <a:hlinkClick r:id="rId5"/>
              </a:rPr>
              <a:t>Georges </a:t>
            </a:r>
            <a:r>
              <a:rPr lang="fr-FR" sz="2400" i="1" u="sng" dirty="0" err="1">
                <a:hlinkClick r:id="rId5"/>
              </a:rPr>
              <a:t>Hayem</a:t>
            </a:r>
            <a:r>
              <a:rPr lang="fr-FR" sz="2400" i="1" dirty="0"/>
              <a:t>)</a:t>
            </a:r>
            <a:r>
              <a:rPr lang="fr-FR" sz="2400" dirty="0"/>
              <a:t>; l'</a:t>
            </a:r>
            <a:r>
              <a:rPr lang="fr-FR" sz="2400" i="1" dirty="0"/>
              <a:t>agrégation plaquettaire</a:t>
            </a:r>
            <a:r>
              <a:rPr lang="fr-FR" sz="2400" dirty="0"/>
              <a:t> provoque l'adhésion des plaquettes entre </a:t>
            </a:r>
            <a:r>
              <a:rPr lang="fr-FR" sz="2400" dirty="0" smtClean="0"/>
              <a:t>elles</a:t>
            </a:r>
            <a:endParaRPr lang="fr-FR" sz="2400" dirty="0"/>
          </a:p>
          <a:p>
            <a:r>
              <a:rPr lang="fr-FR" sz="2400" dirty="0"/>
              <a:t>L' </a:t>
            </a:r>
            <a:r>
              <a:rPr lang="fr-FR" sz="2400" i="1" dirty="0"/>
              <a:t>hémostase secondaire</a:t>
            </a:r>
            <a:r>
              <a:rPr lang="fr-FR" sz="2400" dirty="0"/>
              <a:t> ou </a:t>
            </a:r>
            <a:r>
              <a:rPr lang="fr-FR" sz="2400" u="sng" dirty="0">
                <a:hlinkClick r:id="rId6" tooltip="Coagulation sanguine"/>
              </a:rPr>
              <a:t>coagulation</a:t>
            </a:r>
            <a:r>
              <a:rPr lang="fr-FR" sz="2400" dirty="0"/>
              <a:t> se produit. La phase préparatoire de la coagulation est déclenchée par le contact d'une protéine plasmatique, le </a:t>
            </a:r>
            <a:r>
              <a:rPr lang="fr-FR" sz="2400" u="sng" dirty="0">
                <a:hlinkClick r:id="rId7" tooltip="Facteur XII"/>
              </a:rPr>
              <a:t>facteur XII</a:t>
            </a:r>
            <a:r>
              <a:rPr lang="fr-FR" sz="2400" dirty="0"/>
              <a:t> ou </a:t>
            </a:r>
            <a:r>
              <a:rPr lang="fr-FR" sz="2400" u="sng" dirty="0">
                <a:hlinkClick r:id="rId8"/>
              </a:rPr>
              <a:t>facteur </a:t>
            </a:r>
            <a:r>
              <a:rPr lang="fr-FR" sz="2400" u="sng" dirty="0" err="1">
                <a:hlinkClick r:id="rId8"/>
              </a:rPr>
              <a:t>Hageman</a:t>
            </a:r>
            <a:r>
              <a:rPr lang="fr-FR" sz="2400" dirty="0"/>
              <a:t> avec les tissus. La coagulation implique une cascade complexe de facteurs de coagulation, ce qui débouche au bout du compte en la transformation du </a:t>
            </a:r>
            <a:r>
              <a:rPr lang="fr-FR" sz="2400" u="sng" dirty="0">
                <a:hlinkClick r:id="rId9"/>
              </a:rPr>
              <a:t>fibrinogène</a:t>
            </a:r>
            <a:r>
              <a:rPr lang="fr-FR" sz="2400" dirty="0"/>
              <a:t>, une protéine du sang, en </a:t>
            </a:r>
            <a:r>
              <a:rPr lang="fr-FR" sz="2400" u="sng" dirty="0">
                <a:hlinkClick r:id="rId10"/>
              </a:rPr>
              <a:t>fibrine</a:t>
            </a:r>
            <a:r>
              <a:rPr lang="fr-FR" sz="2400" dirty="0"/>
              <a:t> </a:t>
            </a:r>
            <a:r>
              <a:rPr lang="fr-FR" sz="2400" u="sng" dirty="0">
                <a:hlinkClick r:id="rId11" tooltip="Polymère"/>
              </a:rPr>
              <a:t>polymérisée</a:t>
            </a:r>
            <a:r>
              <a:rPr lang="fr-FR" sz="2400" dirty="0"/>
              <a:t>, ce qui crée un caillot. Ce processus dure 3 à 6 minutes après rupture du vaisseau</a:t>
            </a:r>
            <a:endParaRPr lang="ro-RO"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28596" y="357166"/>
            <a:ext cx="8258204" cy="5768997"/>
          </a:xfrm>
        </p:spPr>
        <p:txBody>
          <a:bodyPr>
            <a:normAutofit fontScale="92500" lnSpcReduction="20000"/>
          </a:bodyPr>
          <a:lstStyle/>
          <a:p>
            <a:pPr algn="just">
              <a:buNone/>
            </a:pPr>
            <a:endParaRPr lang="fr-FR" sz="2400" dirty="0" smtClean="0"/>
          </a:p>
          <a:p>
            <a:pPr algn="just">
              <a:buNone/>
            </a:pPr>
            <a:r>
              <a:rPr lang="fr-FR" sz="2400" b="1" dirty="0" smtClean="0"/>
              <a:t>La stratégie thérapeutique</a:t>
            </a:r>
            <a:endParaRPr lang="fr-FR" sz="2400" dirty="0"/>
          </a:p>
          <a:p>
            <a:pPr algn="just">
              <a:buNone/>
            </a:pPr>
            <a:r>
              <a:rPr lang="fr-FR" sz="2400" dirty="0"/>
              <a:t/>
            </a:r>
            <a:br>
              <a:rPr lang="fr-FR" sz="2400" dirty="0"/>
            </a:br>
            <a:r>
              <a:rPr lang="fr-FR" sz="2400" dirty="0"/>
              <a:t>La stratégie d’emploi et la mise en œuvre de ces moyens repose sur une dynamique dépendant à la fois du patient et de sa réponse aux </a:t>
            </a:r>
            <a:r>
              <a:rPr lang="fr-FR" sz="2400" dirty="0" smtClean="0"/>
              <a:t>différentes thérapeutiques. Choc </a:t>
            </a:r>
            <a:r>
              <a:rPr lang="fr-FR" sz="2400" dirty="0"/>
              <a:t>hémorragique à hémostase contrôlée : S’il s’agit d’un choc hémorragique dans lequel l’hémostase est totalement contrôlée, la restauration d’un état hémodynamique satisfaisant doit être l’objectif principal afin d’assurer la meilleure perfusion tissulaire. </a:t>
            </a:r>
            <a:br>
              <a:rPr lang="fr-FR" sz="2400" dirty="0"/>
            </a:br>
            <a:r>
              <a:rPr lang="fr-FR" sz="2400" dirty="0"/>
              <a:t>Choc hémorragique secondaire à des lésions pénétrantes </a:t>
            </a:r>
            <a:r>
              <a:rPr lang="fr-FR" sz="2400" dirty="0" smtClean="0"/>
              <a:t>: </a:t>
            </a:r>
            <a:r>
              <a:rPr lang="fr-FR" sz="2400" dirty="0"/>
              <a:t>il faut limiter les apports en solutés, utiliser éventuellement les vasopresseurs, voir le pantalon </a:t>
            </a:r>
            <a:r>
              <a:rPr lang="fr-FR" sz="2400" dirty="0" err="1"/>
              <a:t>anti-choc</a:t>
            </a:r>
            <a:r>
              <a:rPr lang="fr-FR" sz="2400" dirty="0"/>
              <a:t> pour éviter le désamorçage cardiaque en se fixant des objectifs </a:t>
            </a:r>
            <a:r>
              <a:rPr lang="fr-FR" sz="2400" dirty="0" err="1"/>
              <a:t>tensionnels</a:t>
            </a:r>
            <a:r>
              <a:rPr lang="fr-FR" sz="2400" dirty="0"/>
              <a:t> modestes (hypotension permissive à 80 </a:t>
            </a:r>
            <a:r>
              <a:rPr lang="fr-FR" sz="2400" dirty="0" err="1"/>
              <a:t>mmHg</a:t>
            </a:r>
            <a:r>
              <a:rPr lang="fr-FR" sz="2400" dirty="0"/>
              <a:t> ) et mettre en route une logistique qui assure le transport du patient le plus rapidement possible, non vers le </a:t>
            </a:r>
            <a:r>
              <a:rPr lang="fr-FR" sz="2400" dirty="0" err="1"/>
              <a:t>déchocage</a:t>
            </a:r>
            <a:r>
              <a:rPr lang="fr-FR" sz="2400" dirty="0"/>
              <a:t>, mais directement au bloc opératoire où toute l’équipe médico-chirurgicale doit être prête à </a:t>
            </a:r>
            <a:r>
              <a:rPr lang="fr-FR" sz="2400" dirty="0" smtClean="0"/>
              <a:t>le     recevoir</a:t>
            </a:r>
            <a:r>
              <a:rPr lang="fr-FR" sz="2400" dirty="0"/>
              <a:t>.</a:t>
            </a:r>
            <a:br>
              <a:rPr lang="fr-FR" sz="2400" dirty="0"/>
            </a:br>
            <a:endParaRPr lang="ro-RO"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357158" y="428604"/>
            <a:ext cx="8329642" cy="5697559"/>
          </a:xfrm>
        </p:spPr>
        <p:txBody>
          <a:bodyPr>
            <a:normAutofit/>
          </a:bodyPr>
          <a:lstStyle/>
          <a:p>
            <a:pPr algn="just">
              <a:buNone/>
            </a:pPr>
            <a:endParaRPr lang="fr-FR" sz="2400" dirty="0" smtClean="0"/>
          </a:p>
          <a:p>
            <a:pPr algn="just">
              <a:buNone/>
            </a:pPr>
            <a:r>
              <a:rPr lang="fr-FR" sz="2400" dirty="0" smtClean="0"/>
              <a:t>Choc </a:t>
            </a:r>
            <a:r>
              <a:rPr lang="fr-FR" sz="2400" dirty="0"/>
              <a:t>hémorragique secondaire à un traumatisme fermé : c’est souvent le cas en traumatologie routière. L’administration des fluides est réalisée par des épreuves de remplissage successives, véritables « </a:t>
            </a:r>
            <a:r>
              <a:rPr lang="fr-FR" sz="2400" dirty="0" err="1"/>
              <a:t>titration</a:t>
            </a:r>
            <a:r>
              <a:rPr lang="fr-FR" sz="2400" dirty="0"/>
              <a:t> du remplissage », en réévaluant l’état hémodynamique à chaque palier à la recherche de signes d’amélioration (réduction de la tachycardie, élévation </a:t>
            </a:r>
            <a:r>
              <a:rPr lang="fr-FR" sz="2400" dirty="0" err="1" smtClean="0"/>
              <a:t>tensionnelle</a:t>
            </a:r>
            <a:r>
              <a:rPr lang="fr-FR" sz="2400" dirty="0" smtClean="0"/>
              <a:t>).</a:t>
            </a:r>
            <a:endParaRPr lang="ro-RO"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28596" y="357166"/>
            <a:ext cx="8258204" cy="5768997"/>
          </a:xfrm>
        </p:spPr>
        <p:txBody>
          <a:bodyPr>
            <a:normAutofit/>
          </a:bodyPr>
          <a:lstStyle/>
          <a:p>
            <a:pPr>
              <a:buNone/>
            </a:pPr>
            <a:r>
              <a:rPr lang="fr-FR" sz="2400" b="1" dirty="0" smtClean="0"/>
              <a:t>Conclusion</a:t>
            </a:r>
            <a:r>
              <a:rPr lang="fr-FR" sz="2400" dirty="0" smtClean="0"/>
              <a:t/>
            </a:r>
            <a:br>
              <a:rPr lang="fr-FR" sz="2400" dirty="0" smtClean="0"/>
            </a:br>
            <a:r>
              <a:rPr lang="fr-FR" sz="2400" dirty="0" smtClean="0"/>
              <a:t>La prise en charge d’un choc hémorragique répond à une stratégie précise qui doit gérer le facteur temps car la survie du patient est directement liée au temps qui s’écoule entre l’hémorragie et le geste d’hémostase. La prise en charge médicale ne doit donc pas retarder l’évacuation mais se poursuivre durant celle-ci. Au « scoop and </a:t>
            </a:r>
            <a:r>
              <a:rPr lang="fr-FR" sz="2400" dirty="0" err="1" smtClean="0"/>
              <a:t>run</a:t>
            </a:r>
            <a:r>
              <a:rPr lang="fr-FR" sz="2400" dirty="0" smtClean="0"/>
              <a:t> » du concept américain doit se substituer le concept français « agir en courant » («</a:t>
            </a:r>
            <a:r>
              <a:rPr lang="fr-FR" sz="2400" dirty="0" err="1" smtClean="0"/>
              <a:t>work</a:t>
            </a:r>
            <a:r>
              <a:rPr lang="fr-FR" sz="2400" dirty="0" smtClean="0"/>
              <a:t> and </a:t>
            </a:r>
            <a:r>
              <a:rPr lang="fr-FR" sz="2400" dirty="0" err="1" smtClean="0"/>
              <a:t>run</a:t>
            </a:r>
            <a:r>
              <a:rPr lang="fr-FR" sz="2400" dirty="0" smtClean="0"/>
              <a:t>»). Cela impose une coordination éprouvée de l’ensemble des moyens mis en œuvre, qu’ils soient médicaux, logistiques et surtout de communication avec des entraînements réguliers de toute la chaîne médicale tendue du lieu de l’accident à l’hôpital d’accueil ainsi qu’une analyse a posteriori de toutes les interventions pour une vraie démarche d’assurance qualité.</a:t>
            </a:r>
            <a:endParaRPr lang="ro-RO" sz="2400" dirty="0" smtClean="0"/>
          </a:p>
          <a:p>
            <a:pPr>
              <a:buNone/>
            </a:pPr>
            <a:endParaRPr lang="ro-RO"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28596" y="571480"/>
            <a:ext cx="8258204" cy="5554683"/>
          </a:xfrm>
        </p:spPr>
        <p:txBody>
          <a:bodyPr/>
          <a:lstStyle/>
          <a:p>
            <a:pPr>
              <a:buNone/>
            </a:pPr>
            <a:endParaRPr lang="fr-FR" dirty="0" smtClean="0">
              <a:solidFill>
                <a:schemeClr val="tx1"/>
              </a:solidFill>
            </a:endParaRPr>
          </a:p>
          <a:p>
            <a:pPr>
              <a:buNone/>
            </a:pPr>
            <a:r>
              <a:rPr lang="fr-FR" dirty="0" smtClean="0">
                <a:solidFill>
                  <a:schemeClr val="tx1"/>
                </a:solidFill>
              </a:rPr>
              <a:t> </a:t>
            </a:r>
            <a:r>
              <a:rPr lang="en-US" sz="2400" dirty="0" err="1" smtClean="0">
                <a:solidFill>
                  <a:schemeClr val="tx1"/>
                </a:solidFill>
              </a:rPr>
              <a:t>L'hémostase</a:t>
            </a:r>
            <a:r>
              <a:rPr lang="en-US" sz="2400" dirty="0" smtClean="0">
                <a:solidFill>
                  <a:schemeClr val="tx1"/>
                </a:solidFill>
              </a:rPr>
              <a:t> </a:t>
            </a:r>
            <a:r>
              <a:rPr lang="en-US" sz="2400" dirty="0" err="1" smtClean="0">
                <a:solidFill>
                  <a:schemeClr val="tx1"/>
                </a:solidFill>
              </a:rPr>
              <a:t>comporte</a:t>
            </a:r>
            <a:r>
              <a:rPr lang="en-US" sz="2400" dirty="0" smtClean="0">
                <a:solidFill>
                  <a:schemeClr val="tx1"/>
                </a:solidFill>
              </a:rPr>
              <a:t> 3 temps : </a:t>
            </a:r>
            <a:endParaRPr lang="ro-RO" sz="2400" dirty="0" smtClean="0">
              <a:solidFill>
                <a:schemeClr val="tx1"/>
              </a:solidFill>
            </a:endParaRPr>
          </a:p>
          <a:p>
            <a:pPr lvl="0" algn="just">
              <a:buNone/>
            </a:pPr>
            <a:r>
              <a:rPr lang="fr-FR" sz="2400" dirty="0" smtClean="0">
                <a:solidFill>
                  <a:schemeClr val="tx1"/>
                </a:solidFill>
              </a:rPr>
              <a:t>- le temps pariétal : composé du temps vasculaire et du temps plaquettaire. </a:t>
            </a:r>
            <a:endParaRPr lang="ro-RO" sz="2400" dirty="0" smtClean="0">
              <a:solidFill>
                <a:schemeClr val="tx1"/>
              </a:solidFill>
            </a:endParaRPr>
          </a:p>
          <a:p>
            <a:pPr lvl="0">
              <a:buNone/>
            </a:pPr>
            <a:r>
              <a:rPr lang="en-US" sz="2400" dirty="0" smtClean="0">
                <a:solidFill>
                  <a:schemeClr val="tx1"/>
                </a:solidFill>
              </a:rPr>
              <a:t>- le temps </a:t>
            </a:r>
            <a:r>
              <a:rPr lang="en-US" sz="2400" dirty="0" err="1" smtClean="0">
                <a:solidFill>
                  <a:schemeClr val="tx1"/>
                </a:solidFill>
              </a:rPr>
              <a:t>plasmatique</a:t>
            </a:r>
            <a:r>
              <a:rPr lang="en-US" sz="2400" dirty="0" smtClean="0">
                <a:solidFill>
                  <a:schemeClr val="tx1"/>
                </a:solidFill>
              </a:rPr>
              <a:t>. </a:t>
            </a:r>
            <a:endParaRPr lang="ro-RO" sz="2400" dirty="0" smtClean="0">
              <a:solidFill>
                <a:schemeClr val="tx1"/>
              </a:solidFill>
            </a:endParaRPr>
          </a:p>
          <a:p>
            <a:pPr lvl="0">
              <a:buNone/>
            </a:pPr>
            <a:r>
              <a:rPr lang="en-US" sz="2400" dirty="0" smtClean="0">
                <a:solidFill>
                  <a:schemeClr val="tx1"/>
                </a:solidFill>
              </a:rPr>
              <a:t>- le temps </a:t>
            </a:r>
            <a:r>
              <a:rPr lang="en-US" sz="2400" dirty="0" err="1" smtClean="0">
                <a:solidFill>
                  <a:schemeClr val="tx1"/>
                </a:solidFill>
              </a:rPr>
              <a:t>thrombodynamique</a:t>
            </a:r>
            <a:r>
              <a:rPr lang="en-US" sz="2400" dirty="0" smtClean="0">
                <a:solidFill>
                  <a:schemeClr val="tx1"/>
                </a:solidFill>
              </a:rPr>
              <a:t>. </a:t>
            </a:r>
            <a:endParaRPr lang="ro-RO" sz="2400" dirty="0" smtClean="0">
              <a:solidFill>
                <a:schemeClr val="tx1"/>
              </a:solidFill>
            </a:endParaRPr>
          </a:p>
          <a:p>
            <a:endParaRPr lang="ro-RO"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500034" y="428604"/>
            <a:ext cx="8186766" cy="5697559"/>
          </a:xfrm>
        </p:spPr>
        <p:txBody>
          <a:bodyPr>
            <a:normAutofit/>
          </a:bodyPr>
          <a:lstStyle/>
          <a:p>
            <a:pPr>
              <a:buNone/>
            </a:pPr>
            <a:endParaRPr lang="en-US" sz="2400" b="1" u="sng" dirty="0" smtClean="0"/>
          </a:p>
          <a:p>
            <a:pPr>
              <a:buNone/>
            </a:pPr>
            <a:r>
              <a:rPr lang="en-US" sz="2400" b="1" dirty="0" smtClean="0"/>
              <a:t>1. Le </a:t>
            </a:r>
            <a:r>
              <a:rPr lang="en-US" sz="2400" b="1" dirty="0"/>
              <a:t>temps </a:t>
            </a:r>
            <a:r>
              <a:rPr lang="en-US" sz="2400" b="1" dirty="0" err="1"/>
              <a:t>pariétal</a:t>
            </a:r>
            <a:endParaRPr lang="ro-RO" sz="2400" b="1" dirty="0"/>
          </a:p>
          <a:p>
            <a:pPr>
              <a:buNone/>
            </a:pPr>
            <a:r>
              <a:rPr lang="en-US" sz="2400" b="1" dirty="0" smtClean="0"/>
              <a:t>- Le </a:t>
            </a:r>
            <a:r>
              <a:rPr lang="en-US" sz="2400" b="1" dirty="0"/>
              <a:t>temps </a:t>
            </a:r>
            <a:r>
              <a:rPr lang="en-US" sz="2400" b="1" dirty="0" err="1"/>
              <a:t>vasculaire</a:t>
            </a:r>
            <a:endParaRPr lang="ro-RO" sz="2400" b="1" dirty="0"/>
          </a:p>
          <a:p>
            <a:pPr lvl="0">
              <a:buNone/>
            </a:pPr>
            <a:r>
              <a:rPr lang="fr-FR" sz="2400" dirty="0"/>
              <a:t>Vasoconstriction du vaisseau, afin de diminuer le flux sanguin au niveau de la lésion. </a:t>
            </a:r>
            <a:endParaRPr lang="ro-RO" sz="2400" dirty="0"/>
          </a:p>
          <a:p>
            <a:pPr>
              <a:buNone/>
            </a:pPr>
            <a:r>
              <a:rPr lang="en-US" sz="2400" b="1" dirty="0" smtClean="0"/>
              <a:t>- Le </a:t>
            </a:r>
            <a:r>
              <a:rPr lang="en-US" sz="2400" b="1" dirty="0"/>
              <a:t>temps </a:t>
            </a:r>
            <a:r>
              <a:rPr lang="en-US" sz="2400" b="1" dirty="0" err="1"/>
              <a:t>plaquettaire</a:t>
            </a:r>
            <a:endParaRPr lang="ro-RO" sz="2400" b="1" dirty="0"/>
          </a:p>
          <a:p>
            <a:pPr lvl="0">
              <a:buNone/>
            </a:pPr>
            <a:r>
              <a:rPr lang="fr-FR" sz="2400" dirty="0" smtClean="0"/>
              <a:t>- adhésion </a:t>
            </a:r>
            <a:r>
              <a:rPr lang="fr-FR" sz="2400" dirty="0"/>
              <a:t>plaquettaire : les plaquettes adhèrent aux fibres de collagènes du tissu conjonctif afin d'obstruer la brèche. </a:t>
            </a:r>
            <a:endParaRPr lang="ro-RO" sz="2400" dirty="0"/>
          </a:p>
          <a:p>
            <a:pPr>
              <a:buNone/>
            </a:pPr>
            <a:r>
              <a:rPr lang="fr-FR" sz="2400" dirty="0" smtClean="0"/>
              <a:t>- agrégation </a:t>
            </a:r>
            <a:r>
              <a:rPr lang="fr-FR" sz="2400" dirty="0"/>
              <a:t>plaquettaire : formation d'un caillot formé essentiellement de plaquettes qui obstrue la brèche du vaisseau et arrête le saignement, c'est le clou </a:t>
            </a:r>
            <a:r>
              <a:rPr lang="fr-FR" sz="2400" dirty="0" smtClean="0"/>
              <a:t>plaquettaire.</a:t>
            </a:r>
            <a:endParaRPr lang="ro-RO"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28596" y="428604"/>
            <a:ext cx="8572560" cy="6215106"/>
          </a:xfrm>
        </p:spPr>
        <p:txBody>
          <a:bodyPr>
            <a:normAutofit fontScale="70000" lnSpcReduction="20000"/>
          </a:bodyPr>
          <a:lstStyle/>
          <a:p>
            <a:pPr algn="just">
              <a:buNone/>
            </a:pPr>
            <a:r>
              <a:rPr lang="fr-FR" sz="2800" b="1" dirty="0" smtClean="0"/>
              <a:t>2. Le </a:t>
            </a:r>
            <a:r>
              <a:rPr lang="fr-FR" sz="2800" b="1" dirty="0"/>
              <a:t>temps plasmatique</a:t>
            </a:r>
            <a:endParaRPr lang="ro-RO" sz="2800" b="1" dirty="0"/>
          </a:p>
          <a:p>
            <a:pPr algn="just">
              <a:buFontTx/>
              <a:buChar char="-"/>
            </a:pPr>
            <a:r>
              <a:rPr lang="fr-FR" sz="2800" dirty="0" smtClean="0"/>
              <a:t>le </a:t>
            </a:r>
            <a:r>
              <a:rPr lang="fr-FR" sz="2800" dirty="0"/>
              <a:t>temps plasmatique est constitué par les phénomènes de coagulation et aboutit à la formation d'un thrombus (caillot de fibrines) qui bloque le sang.</a:t>
            </a:r>
            <a:endParaRPr lang="ro-RO" sz="2800" dirty="0"/>
          </a:p>
          <a:p>
            <a:pPr algn="just">
              <a:buFontTx/>
              <a:buChar char="-"/>
            </a:pPr>
            <a:r>
              <a:rPr lang="fr-FR" sz="2800" dirty="0" smtClean="0"/>
              <a:t>la </a:t>
            </a:r>
            <a:r>
              <a:rPr lang="fr-FR" sz="2800" dirty="0"/>
              <a:t>coagulation est due à la fibrine. La fibrine résulte de la transformation d'une protéine, le fibrinogène. Cette transformation se fait sous l'influence de la thrombine, ferment provenant de la transformation de la prothrombine par la thromboplastine</a:t>
            </a:r>
            <a:r>
              <a:rPr lang="fr-FR" sz="2800" dirty="0" smtClean="0"/>
              <a:t>.</a:t>
            </a:r>
            <a:endParaRPr lang="ro-RO" sz="2800" dirty="0"/>
          </a:p>
          <a:p>
            <a:pPr algn="just">
              <a:buNone/>
            </a:pPr>
            <a:r>
              <a:rPr lang="fr-FR" sz="2800" dirty="0" smtClean="0"/>
              <a:t>La </a:t>
            </a:r>
            <a:r>
              <a:rPr lang="fr-FR" sz="2800" dirty="0"/>
              <a:t>coagulation comporte donc 3 étapes : </a:t>
            </a:r>
            <a:endParaRPr lang="ro-RO" sz="2800" dirty="0"/>
          </a:p>
          <a:p>
            <a:pPr lvl="0" algn="just">
              <a:buFontTx/>
              <a:buChar char="-"/>
            </a:pPr>
            <a:r>
              <a:rPr lang="fr-FR" sz="2800" dirty="0"/>
              <a:t>l</a:t>
            </a:r>
            <a:r>
              <a:rPr lang="fr-FR" sz="2800" dirty="0" smtClean="0"/>
              <a:t>a </a:t>
            </a:r>
            <a:r>
              <a:rPr lang="fr-FR" sz="2800" b="1" dirty="0" err="1"/>
              <a:t>thromboplastinoformation</a:t>
            </a:r>
            <a:r>
              <a:rPr lang="fr-FR" sz="2800" dirty="0"/>
              <a:t> : aboutit à l'élaboration de la thromboplastine</a:t>
            </a:r>
            <a:r>
              <a:rPr lang="fr-FR" sz="2800" dirty="0" smtClean="0"/>
              <a:t>.</a:t>
            </a:r>
          </a:p>
          <a:p>
            <a:pPr lvl="0" algn="just">
              <a:buFontTx/>
              <a:buChar char="-"/>
            </a:pPr>
            <a:r>
              <a:rPr lang="fr-FR" sz="2800" dirty="0" smtClean="0"/>
              <a:t>ne </a:t>
            </a:r>
            <a:r>
              <a:rPr lang="fr-FR" sz="2800" dirty="0"/>
              <a:t>peut avoir lieu qu'en présence de calcium</a:t>
            </a:r>
            <a:r>
              <a:rPr lang="fr-FR" sz="2800" dirty="0" smtClean="0"/>
              <a:t>.</a:t>
            </a:r>
          </a:p>
          <a:p>
            <a:pPr lvl="0" algn="just">
              <a:buFontTx/>
              <a:buChar char="-"/>
            </a:pPr>
            <a:r>
              <a:rPr lang="fr-FR" sz="2800" dirty="0" smtClean="0"/>
              <a:t>résulte </a:t>
            </a:r>
            <a:r>
              <a:rPr lang="fr-FR" sz="2800" dirty="0"/>
              <a:t>de l'interaction de facteur : facteur XII, XI, X, IX, VIII, V, III. </a:t>
            </a:r>
            <a:endParaRPr lang="ro-RO" sz="2800" dirty="0"/>
          </a:p>
          <a:p>
            <a:pPr lvl="0" algn="just">
              <a:buFontTx/>
              <a:buChar char="-"/>
            </a:pPr>
            <a:r>
              <a:rPr lang="fr-FR" sz="2800" dirty="0" smtClean="0"/>
              <a:t>la</a:t>
            </a:r>
            <a:r>
              <a:rPr lang="fr-FR" sz="2800" b="1" dirty="0" smtClean="0"/>
              <a:t> </a:t>
            </a:r>
            <a:r>
              <a:rPr lang="fr-FR" sz="2800" b="1" dirty="0" err="1"/>
              <a:t>thrombinoformation</a:t>
            </a:r>
            <a:r>
              <a:rPr lang="fr-FR" sz="2800" dirty="0"/>
              <a:t> : transformation de la prothrombine en thrombine sous l'action de la thromboplastine : </a:t>
            </a:r>
            <a:endParaRPr lang="ro-RO" sz="2800" dirty="0"/>
          </a:p>
          <a:p>
            <a:pPr lvl="0" algn="just"/>
            <a:r>
              <a:rPr lang="fr-FR" sz="2800" dirty="0" smtClean="0"/>
              <a:t>la </a:t>
            </a:r>
            <a:r>
              <a:rPr lang="fr-FR" sz="2800" dirty="0"/>
              <a:t>prothrombine est synthétisée par les cellules du foie en présence de vitamine K. </a:t>
            </a:r>
            <a:endParaRPr lang="ro-RO" sz="2800" dirty="0"/>
          </a:p>
          <a:p>
            <a:pPr lvl="0" algn="just"/>
            <a:r>
              <a:rPr lang="fr-FR" sz="2800" dirty="0" smtClean="0"/>
              <a:t>ne </a:t>
            </a:r>
            <a:r>
              <a:rPr lang="fr-FR" sz="2800" dirty="0"/>
              <a:t>peut avoir lieu qu'en présence de calcium. </a:t>
            </a:r>
            <a:endParaRPr lang="ro-RO" sz="2800" dirty="0"/>
          </a:p>
          <a:p>
            <a:pPr lvl="0" algn="just"/>
            <a:r>
              <a:rPr lang="fr-FR" sz="2800" dirty="0" smtClean="0"/>
              <a:t>réaction </a:t>
            </a:r>
            <a:r>
              <a:rPr lang="fr-FR" sz="2800" dirty="0"/>
              <a:t>accéléré par des activateurs : facteur VII, V. </a:t>
            </a:r>
            <a:endParaRPr lang="ro-RO" sz="2800" dirty="0"/>
          </a:p>
          <a:p>
            <a:pPr lvl="0" algn="just"/>
            <a:r>
              <a:rPr lang="fr-FR" sz="2800" dirty="0" smtClean="0"/>
              <a:t>la </a:t>
            </a:r>
            <a:r>
              <a:rPr lang="fr-FR" sz="2800" b="1" dirty="0" err="1"/>
              <a:t>fibrinoformation</a:t>
            </a:r>
            <a:r>
              <a:rPr lang="fr-FR" sz="2800" b="1" dirty="0"/>
              <a:t> </a:t>
            </a:r>
            <a:r>
              <a:rPr lang="fr-FR" sz="2800" dirty="0"/>
              <a:t>: c'est la transformation du fibrinogène en un réseau de filament de fibrine. </a:t>
            </a:r>
            <a:endParaRPr lang="ro-RO" sz="2800" dirty="0"/>
          </a:p>
          <a:p>
            <a:pPr algn="just">
              <a:buNone/>
            </a:pPr>
            <a:endParaRPr lang="ro-RO"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28596" y="357166"/>
            <a:ext cx="8258204" cy="5768997"/>
          </a:xfrm>
        </p:spPr>
        <p:txBody>
          <a:bodyPr>
            <a:normAutofit/>
          </a:bodyPr>
          <a:lstStyle/>
          <a:p>
            <a:pPr>
              <a:buNone/>
            </a:pPr>
            <a:endParaRPr lang="en-US" sz="2400" b="1" dirty="0" smtClean="0"/>
          </a:p>
          <a:p>
            <a:pPr>
              <a:buNone/>
            </a:pPr>
            <a:r>
              <a:rPr lang="en-US" sz="2400" b="1" dirty="0" smtClean="0"/>
              <a:t>3. Le </a:t>
            </a:r>
            <a:r>
              <a:rPr lang="en-US" sz="2400" b="1" dirty="0"/>
              <a:t>temps </a:t>
            </a:r>
            <a:r>
              <a:rPr lang="en-US" sz="2400" b="1" dirty="0" err="1"/>
              <a:t>thrombodynamique</a:t>
            </a:r>
            <a:endParaRPr lang="ro-RO" sz="2400" b="1" dirty="0"/>
          </a:p>
          <a:p>
            <a:pPr>
              <a:buNone/>
            </a:pPr>
            <a:r>
              <a:rPr lang="fr-FR" sz="2400" dirty="0" smtClean="0"/>
              <a:t>Après </a:t>
            </a:r>
            <a:r>
              <a:rPr lang="fr-FR" sz="2400" dirty="0"/>
              <a:t>coagulation du sang, se produisent 2 phénomènes : </a:t>
            </a:r>
            <a:endParaRPr lang="ro-RO" sz="2400" dirty="0"/>
          </a:p>
          <a:p>
            <a:pPr lvl="0">
              <a:buFontTx/>
              <a:buChar char="-"/>
            </a:pPr>
            <a:r>
              <a:rPr lang="fr-FR" sz="2400" dirty="0"/>
              <a:t>l</a:t>
            </a:r>
            <a:r>
              <a:rPr lang="fr-FR" sz="2400" dirty="0" smtClean="0"/>
              <a:t>a </a:t>
            </a:r>
            <a:r>
              <a:rPr lang="fr-FR" sz="2400" dirty="0"/>
              <a:t>rétraction du caillot : le caillot se rétracte et laisse exsuder du sérum</a:t>
            </a:r>
            <a:r>
              <a:rPr lang="fr-FR" sz="2400" dirty="0" smtClean="0"/>
              <a:t>.</a:t>
            </a:r>
          </a:p>
          <a:p>
            <a:pPr lvl="0">
              <a:buNone/>
            </a:pPr>
            <a:r>
              <a:rPr lang="fr-FR" sz="2400" dirty="0" smtClean="0"/>
              <a:t>-    la </a:t>
            </a:r>
            <a:r>
              <a:rPr lang="fr-FR" sz="2400" dirty="0"/>
              <a:t>dissolution du caillot : elle est due à l'action d'une enzyme plasmatique qui dissout la fibrine, c'est la fibrinolyse</a:t>
            </a:r>
            <a:r>
              <a:rPr lang="fr-FR" sz="2400" dirty="0" smtClean="0"/>
              <a:t>.</a:t>
            </a:r>
          </a:p>
          <a:p>
            <a:pPr lvl="0">
              <a:buNone/>
            </a:pPr>
            <a:endParaRPr lang="fr-FR" sz="2400" dirty="0" smtClean="0"/>
          </a:p>
          <a:p>
            <a:pPr lvl="0">
              <a:buNone/>
            </a:pPr>
            <a:r>
              <a:rPr lang="fr-FR" sz="2400" dirty="0" smtClean="0"/>
              <a:t> </a:t>
            </a:r>
            <a:endParaRPr lang="ro-RO" sz="2400" dirty="0"/>
          </a:p>
          <a:p>
            <a:endParaRPr lang="ro-RO"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28596" y="285728"/>
            <a:ext cx="8258204" cy="5840435"/>
          </a:xfrm>
        </p:spPr>
        <p:txBody>
          <a:bodyPr>
            <a:normAutofit/>
          </a:bodyPr>
          <a:lstStyle/>
          <a:p>
            <a:pPr>
              <a:buNone/>
            </a:pPr>
            <a:r>
              <a:rPr lang="fr-FR" sz="2400" b="1" dirty="0" smtClean="0"/>
              <a:t>Risque lié au maintien du traitement par agents antiplaquettaires (AAP)</a:t>
            </a:r>
            <a:endParaRPr lang="ro-RO" sz="2400" b="1" dirty="0" smtClean="0"/>
          </a:p>
          <a:p>
            <a:pPr>
              <a:buFontTx/>
              <a:buChar char="-"/>
            </a:pPr>
            <a:r>
              <a:rPr lang="fr-FR" sz="2400" dirty="0" smtClean="0"/>
              <a:t>La poursuite du traitement par AAP avant une intervention chirurgicale permet d’assurer la prévention du risque thromboembolique associé à la pathologie cardiovasculaire. En contrepartie, cette attitude thérapeutique majore le risque de saignement per et postopératoire. L’aspirine est le seul AAP dont l’effet sur le saignement </a:t>
            </a:r>
            <a:r>
              <a:rPr lang="fr-FR" sz="2400" dirty="0" err="1" smtClean="0"/>
              <a:t>périopératoire</a:t>
            </a:r>
            <a:r>
              <a:rPr lang="fr-FR" sz="2400" dirty="0" smtClean="0"/>
              <a:t> en odontostomatologie a été étudié.</a:t>
            </a:r>
          </a:p>
          <a:p>
            <a:pPr>
              <a:buFontTx/>
              <a:buChar char="-"/>
            </a:pPr>
            <a:r>
              <a:rPr lang="fr-FR" sz="2400" dirty="0" smtClean="0"/>
              <a:t> L’augmentation du risque de saignement associé au maintien du traitement par AAP est très mal évaluée que ce soit en terme de fréquence ou de gravité.</a:t>
            </a:r>
            <a:endParaRPr lang="ro-RO"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28596" y="285728"/>
            <a:ext cx="8258204" cy="5840435"/>
          </a:xfrm>
        </p:spPr>
        <p:txBody>
          <a:bodyPr>
            <a:normAutofit/>
          </a:bodyPr>
          <a:lstStyle/>
          <a:p>
            <a:pPr>
              <a:buNone/>
            </a:pPr>
            <a:endParaRPr lang="fr-FR" sz="2400" dirty="0" smtClean="0"/>
          </a:p>
          <a:p>
            <a:pPr>
              <a:buNone/>
            </a:pPr>
            <a:endParaRPr lang="fr-FR" sz="2400" dirty="0" smtClean="0"/>
          </a:p>
          <a:p>
            <a:pPr>
              <a:buNone/>
            </a:pPr>
            <a:r>
              <a:rPr lang="fr-FR" sz="2400" dirty="0" smtClean="0"/>
              <a:t>Les complications hémorragiques postopératoires peuvent être subdivisées en deux groupes en fonction de leur gravité : les hémorragies sévères avec engagement du pronostic fonctionnel et/ou vital et les hémorragies mineures. Les hémorragies sévères regroupent les saignements postopératoires importants et les hématomes actifs et expansifs des espaces profonds (plancher buccal, loge </a:t>
            </a:r>
            <a:r>
              <a:rPr lang="fr-FR" sz="2400" dirty="0" err="1" smtClean="0"/>
              <a:t>submandibulaire</a:t>
            </a:r>
            <a:r>
              <a:rPr lang="fr-FR" sz="2400" dirty="0" smtClean="0"/>
              <a:t> et loge </a:t>
            </a:r>
            <a:r>
              <a:rPr lang="fr-FR" sz="2400" dirty="0" err="1" smtClean="0"/>
              <a:t>latéropharyngée</a:t>
            </a:r>
            <a:r>
              <a:rPr lang="fr-FR" sz="2400" dirty="0" smtClean="0"/>
              <a:t>) qui nécessitent une hospitalisation.</a:t>
            </a:r>
            <a:endParaRPr lang="ro-RO"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357158" y="285728"/>
            <a:ext cx="8329642" cy="5840435"/>
          </a:xfrm>
        </p:spPr>
        <p:txBody>
          <a:bodyPr>
            <a:normAutofit/>
          </a:bodyPr>
          <a:lstStyle/>
          <a:p>
            <a:pPr algn="just">
              <a:buNone/>
            </a:pPr>
            <a:endParaRPr lang="fr-FR" sz="2400" b="1" dirty="0" smtClean="0"/>
          </a:p>
          <a:p>
            <a:pPr algn="just">
              <a:buNone/>
            </a:pPr>
            <a:r>
              <a:rPr lang="fr-FR" sz="2400" b="1" dirty="0" smtClean="0"/>
              <a:t>Conduite pratique : modalités de prise en charge </a:t>
            </a:r>
            <a:r>
              <a:rPr lang="fr-FR" sz="2400" b="1" dirty="0" err="1" smtClean="0"/>
              <a:t>périopératoire</a:t>
            </a:r>
            <a:r>
              <a:rPr lang="fr-FR" sz="2400" b="1" dirty="0" smtClean="0"/>
              <a:t> du patient sous AAP lors de soins dentaires ou d’une intervention de chirurgie, parodontale ou </a:t>
            </a:r>
            <a:r>
              <a:rPr lang="fr-FR" sz="2400" b="1" dirty="0" err="1" smtClean="0"/>
              <a:t>implantaire</a:t>
            </a:r>
            <a:r>
              <a:rPr lang="fr-FR" sz="2400" b="1" dirty="0" smtClean="0"/>
              <a:t>.</a:t>
            </a:r>
          </a:p>
          <a:p>
            <a:pPr algn="just">
              <a:buFontTx/>
              <a:buChar char="-"/>
            </a:pPr>
            <a:r>
              <a:rPr lang="fr-FR" sz="2400" dirty="0" smtClean="0"/>
              <a:t>Évaluation du risque opératoire:</a:t>
            </a:r>
          </a:p>
          <a:p>
            <a:pPr algn="just">
              <a:buNone/>
            </a:pPr>
            <a:r>
              <a:rPr lang="fr-FR" sz="2400" dirty="0" smtClean="0"/>
              <a:t>L’évaluation préopératoire du patient doit être globale. </a:t>
            </a:r>
            <a:r>
              <a:rPr lang="en-US" sz="2400" dirty="0" err="1" smtClean="0"/>
              <a:t>Ses</a:t>
            </a:r>
            <a:r>
              <a:rPr lang="en-US" sz="2400" dirty="0" smtClean="0"/>
              <a:t> </a:t>
            </a:r>
            <a:r>
              <a:rPr lang="en-US" sz="2400" dirty="0" err="1" smtClean="0"/>
              <a:t>objectifs</a:t>
            </a:r>
            <a:r>
              <a:rPr lang="en-US" sz="2400" dirty="0" smtClean="0"/>
              <a:t> </a:t>
            </a:r>
            <a:r>
              <a:rPr lang="en-US" sz="2400" dirty="0" err="1" smtClean="0"/>
              <a:t>sont</a:t>
            </a:r>
            <a:r>
              <a:rPr lang="en-US" sz="2400" dirty="0" smtClean="0"/>
              <a:t> : </a:t>
            </a:r>
            <a:endParaRPr lang="ro-RO" sz="2400" dirty="0" smtClean="0"/>
          </a:p>
          <a:p>
            <a:pPr lvl="0">
              <a:buNone/>
            </a:pPr>
            <a:r>
              <a:rPr lang="fr-FR" sz="2400" b="1" dirty="0" smtClean="0"/>
              <a:t>–</a:t>
            </a:r>
            <a:r>
              <a:rPr lang="fr-FR" sz="2400" dirty="0" smtClean="0"/>
              <a:t> de rechercher et d’identifier, en dehors du maintien du traitement par AAP, les facteurs susceptibles de potentialiser le saignement ; </a:t>
            </a:r>
            <a:endParaRPr lang="ro-RO" sz="2400" dirty="0" smtClean="0"/>
          </a:p>
          <a:p>
            <a:pPr lvl="0">
              <a:buNone/>
            </a:pPr>
            <a:r>
              <a:rPr lang="en-US" sz="2400" b="1" dirty="0" smtClean="0"/>
              <a:t>–</a:t>
            </a:r>
            <a:r>
              <a:rPr lang="en-US" sz="2400" dirty="0" smtClean="0"/>
              <a:t> </a:t>
            </a:r>
            <a:r>
              <a:rPr lang="en-US" sz="2400" dirty="0" err="1" smtClean="0"/>
              <a:t>d’évaluer</a:t>
            </a:r>
            <a:r>
              <a:rPr lang="en-US" sz="2400" dirty="0" smtClean="0"/>
              <a:t> le </a:t>
            </a:r>
            <a:r>
              <a:rPr lang="en-US" sz="2400" dirty="0" err="1" smtClean="0"/>
              <a:t>risque</a:t>
            </a:r>
            <a:r>
              <a:rPr lang="en-US" sz="2400" dirty="0" smtClean="0"/>
              <a:t> </a:t>
            </a:r>
            <a:r>
              <a:rPr lang="en-US" sz="2400" dirty="0" err="1" smtClean="0"/>
              <a:t>médical</a:t>
            </a:r>
            <a:r>
              <a:rPr lang="en-US" sz="2400" dirty="0" smtClean="0"/>
              <a:t> ; </a:t>
            </a:r>
            <a:endParaRPr lang="ro-RO" sz="2400" dirty="0" smtClean="0"/>
          </a:p>
          <a:p>
            <a:pPr lvl="0">
              <a:buNone/>
            </a:pPr>
            <a:r>
              <a:rPr lang="fr-FR" sz="2400" b="1" dirty="0" smtClean="0"/>
              <a:t>–</a:t>
            </a:r>
            <a:r>
              <a:rPr lang="fr-FR" sz="2400" dirty="0" smtClean="0"/>
              <a:t> d’apprécier le degré d’autonomie et de coopération du patient</a:t>
            </a:r>
            <a:r>
              <a:rPr lang="fr-FR" dirty="0" smtClean="0"/>
              <a:t>. </a:t>
            </a:r>
            <a:endParaRPr lang="ro-RO" sz="4800" dirty="0" smtClean="0"/>
          </a:p>
          <a:p>
            <a:pPr lvl="1" algn="just">
              <a:buFontTx/>
              <a:buChar char="-"/>
            </a:pPr>
            <a:endParaRPr lang="ro-RO" sz="2000" dirty="0" smtClean="0"/>
          </a:p>
          <a:p>
            <a:pPr algn="just">
              <a:buNone/>
            </a:pPr>
            <a:endParaRPr lang="ro-RO" sz="2400" dirty="0" smtClean="0"/>
          </a:p>
          <a:p>
            <a:pPr algn="just">
              <a:buNone/>
            </a:pPr>
            <a:endParaRPr lang="ro-RO" sz="2400" dirty="0"/>
          </a:p>
        </p:txBody>
      </p:sp>
    </p:spTree>
  </p:cSld>
  <p:clrMapOvr>
    <a:masterClrMapping/>
  </p:clrMapOvr>
</p:sld>
</file>

<file path=ppt/theme/theme1.xml><?xml version="1.0" encoding="utf-8"?>
<a:theme xmlns:a="http://schemas.openxmlformats.org/drawingml/2006/main" name="Temă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TotalTime>
  <Words>1311</Words>
  <Application>Microsoft Office PowerPoint</Application>
  <PresentationFormat>Expunere pe ecran (4:3)</PresentationFormat>
  <Paragraphs>84</Paragraphs>
  <Slides>22</Slides>
  <Notes>0</Notes>
  <HiddenSlides>0</HiddenSlides>
  <MMClips>0</MMClips>
  <ScaleCrop>false</ScaleCrop>
  <HeadingPairs>
    <vt:vector size="4" baseType="variant">
      <vt:variant>
        <vt:lpstr>Temă</vt:lpstr>
      </vt:variant>
      <vt:variant>
        <vt:i4>1</vt:i4>
      </vt:variant>
      <vt:variant>
        <vt:lpstr>Titluri diapozitive</vt:lpstr>
      </vt:variant>
      <vt:variant>
        <vt:i4>22</vt:i4>
      </vt:variant>
    </vt:vector>
  </HeadingPairs>
  <TitlesOfParts>
    <vt:vector size="23" baseType="lpstr">
      <vt:lpstr>Temă Office</vt:lpstr>
      <vt:lpstr>Hémostase</vt:lpstr>
      <vt:lpstr>Diapozitivul 2</vt:lpstr>
      <vt:lpstr>Diapozitivul 3</vt:lpstr>
      <vt:lpstr>Diapozitivul 4</vt:lpstr>
      <vt:lpstr>Diapozitivul 5</vt:lpstr>
      <vt:lpstr>Diapozitivul 6</vt:lpstr>
      <vt:lpstr>Diapozitivul 7</vt:lpstr>
      <vt:lpstr>Diapozitivul 8</vt:lpstr>
      <vt:lpstr>Diapozitivul 9</vt:lpstr>
      <vt:lpstr>Diapozitivul 10</vt:lpstr>
      <vt:lpstr>Diapozitivul 11</vt:lpstr>
      <vt:lpstr>Diapozitivul 12</vt:lpstr>
      <vt:lpstr>Diapozitivul 13</vt:lpstr>
      <vt:lpstr>Diapozitivul 14</vt:lpstr>
      <vt:lpstr>Diapozitivul 15</vt:lpstr>
      <vt:lpstr>Diapozitivul 16</vt:lpstr>
      <vt:lpstr>Diapozitivul 17</vt:lpstr>
      <vt:lpstr>Diapozitivul 18</vt:lpstr>
      <vt:lpstr>Diapozitivul 19</vt:lpstr>
      <vt:lpstr>Diapozitivul 20</vt:lpstr>
      <vt:lpstr>Diapozitivul 21</vt:lpstr>
      <vt:lpstr>Diapozitivul 22</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Hémostase</dc:title>
  <dc:creator>carmen</dc:creator>
  <cp:lastModifiedBy>carmen</cp:lastModifiedBy>
  <cp:revision>39</cp:revision>
  <dcterms:created xsi:type="dcterms:W3CDTF">2011-03-12T19:08:04Z</dcterms:created>
  <dcterms:modified xsi:type="dcterms:W3CDTF">2011-03-13T20:28:03Z</dcterms:modified>
</cp:coreProperties>
</file>